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9" r:id="rId3"/>
    <p:sldId id="269" r:id="rId4"/>
    <p:sldId id="261" r:id="rId5"/>
    <p:sldId id="270" r:id="rId6"/>
    <p:sldId id="264" r:id="rId7"/>
    <p:sldId id="271" r:id="rId8"/>
    <p:sldId id="265" r:id="rId9"/>
    <p:sldId id="266" r:id="rId10"/>
    <p:sldId id="257" r:id="rId11"/>
    <p:sldId id="26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p:scale>
          <a:sx n="71" d="100"/>
          <a:sy n="71" d="100"/>
        </p:scale>
        <p:origin x="-1356" y="-13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022358-D5E5-4109-9C16-FE97884C2D80}" type="datetimeFigureOut">
              <a:rPr lang="en-US" smtClean="0"/>
              <a:t>3/6/2020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A7C4A2-67BD-49BE-9CDA-6EA94AB21332}" type="slidenum">
              <a:rPr lang="en-US" smtClean="0"/>
              <a:t>‹#›</a:t>
            </a:fld>
            <a:endParaRPr lang="en-US"/>
          </a:p>
        </p:txBody>
      </p:sp>
    </p:spTree>
    <p:extLst>
      <p:ext uri="{BB962C8B-B14F-4D97-AF65-F5344CB8AC3E}">
        <p14:creationId xmlns:p14="http://schemas.microsoft.com/office/powerpoint/2010/main" val="2661401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A7C4A2-67BD-49BE-9CDA-6EA94AB21332}" type="slidenum">
              <a:rPr lang="en-US" smtClean="0"/>
              <a:t>2</a:t>
            </a:fld>
            <a:endParaRPr lang="en-US"/>
          </a:p>
        </p:txBody>
      </p:sp>
    </p:spTree>
    <p:extLst>
      <p:ext uri="{BB962C8B-B14F-4D97-AF65-F5344CB8AC3E}">
        <p14:creationId xmlns:p14="http://schemas.microsoft.com/office/powerpoint/2010/main" val="1371886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8ECCF6-CBF8-46DA-9643-E59C4B5E9D68}" type="datetimeFigureOut">
              <a:rPr lang="en-US" smtClean="0"/>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BCDDF-4F32-4700-AA56-A35F15DD2FC0}" type="slidenum">
              <a:rPr lang="en-US" smtClean="0"/>
              <a:t>‹#›</a:t>
            </a:fld>
            <a:endParaRPr lang="en-US"/>
          </a:p>
        </p:txBody>
      </p:sp>
    </p:spTree>
    <p:extLst>
      <p:ext uri="{BB962C8B-B14F-4D97-AF65-F5344CB8AC3E}">
        <p14:creationId xmlns:p14="http://schemas.microsoft.com/office/powerpoint/2010/main" val="3182565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ECCF6-CBF8-46DA-9643-E59C4B5E9D68}" type="datetimeFigureOut">
              <a:rPr lang="en-US" smtClean="0"/>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BCDDF-4F32-4700-AA56-A35F15DD2FC0}" type="slidenum">
              <a:rPr lang="en-US" smtClean="0"/>
              <a:t>‹#›</a:t>
            </a:fld>
            <a:endParaRPr lang="en-US"/>
          </a:p>
        </p:txBody>
      </p:sp>
    </p:spTree>
    <p:extLst>
      <p:ext uri="{BB962C8B-B14F-4D97-AF65-F5344CB8AC3E}">
        <p14:creationId xmlns:p14="http://schemas.microsoft.com/office/powerpoint/2010/main" val="2883109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ECCF6-CBF8-46DA-9643-E59C4B5E9D68}" type="datetimeFigureOut">
              <a:rPr lang="en-US" smtClean="0"/>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BCDDF-4F32-4700-AA56-A35F15DD2FC0}" type="slidenum">
              <a:rPr lang="en-US" smtClean="0"/>
              <a:t>‹#›</a:t>
            </a:fld>
            <a:endParaRPr lang="en-US"/>
          </a:p>
        </p:txBody>
      </p:sp>
    </p:spTree>
    <p:extLst>
      <p:ext uri="{BB962C8B-B14F-4D97-AF65-F5344CB8AC3E}">
        <p14:creationId xmlns:p14="http://schemas.microsoft.com/office/powerpoint/2010/main" val="998938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ECCF6-CBF8-46DA-9643-E59C4B5E9D68}" type="datetimeFigureOut">
              <a:rPr lang="en-US" smtClean="0"/>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BCDDF-4F32-4700-AA56-A35F15DD2FC0}" type="slidenum">
              <a:rPr lang="en-US" smtClean="0"/>
              <a:t>‹#›</a:t>
            </a:fld>
            <a:endParaRPr lang="en-US"/>
          </a:p>
        </p:txBody>
      </p:sp>
    </p:spTree>
    <p:extLst>
      <p:ext uri="{BB962C8B-B14F-4D97-AF65-F5344CB8AC3E}">
        <p14:creationId xmlns:p14="http://schemas.microsoft.com/office/powerpoint/2010/main" val="577073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8ECCF6-CBF8-46DA-9643-E59C4B5E9D68}" type="datetimeFigureOut">
              <a:rPr lang="en-US" smtClean="0"/>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BCDDF-4F32-4700-AA56-A35F15DD2FC0}" type="slidenum">
              <a:rPr lang="en-US" smtClean="0"/>
              <a:t>‹#›</a:t>
            </a:fld>
            <a:endParaRPr lang="en-US"/>
          </a:p>
        </p:txBody>
      </p:sp>
    </p:spTree>
    <p:extLst>
      <p:ext uri="{BB962C8B-B14F-4D97-AF65-F5344CB8AC3E}">
        <p14:creationId xmlns:p14="http://schemas.microsoft.com/office/powerpoint/2010/main" val="514611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8ECCF6-CBF8-46DA-9643-E59C4B5E9D68}" type="datetimeFigureOut">
              <a:rPr lang="en-US" smtClean="0"/>
              <a:t>3/6/2020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BCDDF-4F32-4700-AA56-A35F15DD2FC0}" type="slidenum">
              <a:rPr lang="en-US" smtClean="0"/>
              <a:t>‹#›</a:t>
            </a:fld>
            <a:endParaRPr lang="en-US"/>
          </a:p>
        </p:txBody>
      </p:sp>
    </p:spTree>
    <p:extLst>
      <p:ext uri="{BB962C8B-B14F-4D97-AF65-F5344CB8AC3E}">
        <p14:creationId xmlns:p14="http://schemas.microsoft.com/office/powerpoint/2010/main" val="3604882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8ECCF6-CBF8-46DA-9643-E59C4B5E9D68}" type="datetimeFigureOut">
              <a:rPr lang="en-US" smtClean="0"/>
              <a:t>3/6/2020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ABCDDF-4F32-4700-AA56-A35F15DD2FC0}" type="slidenum">
              <a:rPr lang="en-US" smtClean="0"/>
              <a:t>‹#›</a:t>
            </a:fld>
            <a:endParaRPr lang="en-US"/>
          </a:p>
        </p:txBody>
      </p:sp>
    </p:spTree>
    <p:extLst>
      <p:ext uri="{BB962C8B-B14F-4D97-AF65-F5344CB8AC3E}">
        <p14:creationId xmlns:p14="http://schemas.microsoft.com/office/powerpoint/2010/main" val="3767624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8ECCF6-CBF8-46DA-9643-E59C4B5E9D68}" type="datetimeFigureOut">
              <a:rPr lang="en-US" smtClean="0"/>
              <a:t>3/6/2020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ABCDDF-4F32-4700-AA56-A35F15DD2FC0}" type="slidenum">
              <a:rPr lang="en-US" smtClean="0"/>
              <a:t>‹#›</a:t>
            </a:fld>
            <a:endParaRPr lang="en-US"/>
          </a:p>
        </p:txBody>
      </p:sp>
    </p:spTree>
    <p:extLst>
      <p:ext uri="{BB962C8B-B14F-4D97-AF65-F5344CB8AC3E}">
        <p14:creationId xmlns:p14="http://schemas.microsoft.com/office/powerpoint/2010/main" val="2753902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8ECCF6-CBF8-46DA-9643-E59C4B5E9D68}" type="datetimeFigureOut">
              <a:rPr lang="en-US" smtClean="0"/>
              <a:t>3/6/2020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ABCDDF-4F32-4700-AA56-A35F15DD2FC0}" type="slidenum">
              <a:rPr lang="en-US" smtClean="0"/>
              <a:t>‹#›</a:t>
            </a:fld>
            <a:endParaRPr lang="en-US"/>
          </a:p>
        </p:txBody>
      </p:sp>
    </p:spTree>
    <p:extLst>
      <p:ext uri="{BB962C8B-B14F-4D97-AF65-F5344CB8AC3E}">
        <p14:creationId xmlns:p14="http://schemas.microsoft.com/office/powerpoint/2010/main" val="3858092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8ECCF6-CBF8-46DA-9643-E59C4B5E9D68}" type="datetimeFigureOut">
              <a:rPr lang="en-US" smtClean="0"/>
              <a:t>3/6/2020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BCDDF-4F32-4700-AA56-A35F15DD2FC0}" type="slidenum">
              <a:rPr lang="en-US" smtClean="0"/>
              <a:t>‹#›</a:t>
            </a:fld>
            <a:endParaRPr lang="en-US"/>
          </a:p>
        </p:txBody>
      </p:sp>
    </p:spTree>
    <p:extLst>
      <p:ext uri="{BB962C8B-B14F-4D97-AF65-F5344CB8AC3E}">
        <p14:creationId xmlns:p14="http://schemas.microsoft.com/office/powerpoint/2010/main" val="222203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8ECCF6-CBF8-46DA-9643-E59C4B5E9D68}" type="datetimeFigureOut">
              <a:rPr lang="en-US" smtClean="0"/>
              <a:t>3/6/2020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BCDDF-4F32-4700-AA56-A35F15DD2FC0}" type="slidenum">
              <a:rPr lang="en-US" smtClean="0"/>
              <a:t>‹#›</a:t>
            </a:fld>
            <a:endParaRPr lang="en-US"/>
          </a:p>
        </p:txBody>
      </p:sp>
    </p:spTree>
    <p:extLst>
      <p:ext uri="{BB962C8B-B14F-4D97-AF65-F5344CB8AC3E}">
        <p14:creationId xmlns:p14="http://schemas.microsoft.com/office/powerpoint/2010/main" val="1934198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8ECCF6-CBF8-46DA-9643-E59C4B5E9D68}" type="datetimeFigureOut">
              <a:rPr lang="en-US" smtClean="0"/>
              <a:t>3/6/2020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BCDDF-4F32-4700-AA56-A35F15DD2FC0}" type="slidenum">
              <a:rPr lang="en-US" smtClean="0"/>
              <a:t>‹#›</a:t>
            </a:fld>
            <a:endParaRPr lang="en-US"/>
          </a:p>
        </p:txBody>
      </p:sp>
    </p:spTree>
    <p:extLst>
      <p:ext uri="{BB962C8B-B14F-4D97-AF65-F5344CB8AC3E}">
        <p14:creationId xmlns:p14="http://schemas.microsoft.com/office/powerpoint/2010/main" val="2574664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camnangcaytrong.com/Uploads/UserFiles/images/08%20Bo%20xit%20hai%20vai%20nhan.jpg"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772400" cy="1470025"/>
          </a:xfrm>
          <a:ln>
            <a:noFill/>
          </a:ln>
          <a:effectLst>
            <a:glow rad="101600">
              <a:schemeClr val="accent5">
                <a:satMod val="175000"/>
                <a:alpha val="40000"/>
              </a:schemeClr>
            </a:glow>
          </a:effectLst>
          <a:scene3d>
            <a:camera prst="orthographicFront">
              <a:rot lat="0" lon="0" rev="0"/>
            </a:camera>
            <a:lightRig rig="glow" dir="t">
              <a:rot lat="0" lon="0" rev="14100000"/>
            </a:lightRig>
          </a:scene3d>
          <a:sp3d prstMaterial="softEdge">
            <a:bevelT w="127000" prst="artDeco"/>
          </a:sp3d>
        </p:spPr>
        <p:txBody>
          <a:bodyPr/>
          <a:lstStyle/>
          <a:p>
            <a:endParaRPr lang="en-US"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ubtitle 2"/>
          <p:cNvSpPr>
            <a:spLocks noGrp="1"/>
          </p:cNvSpPr>
          <p:nvPr>
            <p:ph type="subTitle" idx="1"/>
          </p:nvPr>
        </p:nvSpPr>
        <p:spPr>
          <a:xfrm>
            <a:off x="1371600" y="3505200"/>
            <a:ext cx="6400800" cy="2133600"/>
          </a:xfrm>
        </p:spPr>
        <p:txBody>
          <a:bodyPr/>
          <a:lstStyle/>
          <a:p>
            <a:endParaRPr lang="en-US" dirty="0"/>
          </a:p>
        </p:txBody>
      </p:sp>
      <p:sp>
        <p:nvSpPr>
          <p:cNvPr id="4" name="AutoShape 6" descr="Kết quả hình ảnh cho nền powerpoint đẹ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Kết quả hình ảnh cho nền powerpoint đẹ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Kết quả hình ảnh cho nền powerpoint đẹp"/>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4" name="Picture 12" descr="Kết quả hình ảnh cho nền powerpoint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9144000" cy="685006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28600" y="752475"/>
            <a:ext cx="8686800" cy="132343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THUYẾT TRÌNH VỀ SÂU GÂY BỆNH Ở CÂY NHÃN VÀ XOÀI</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Rectangle 11"/>
          <p:cNvSpPr/>
          <p:nvPr/>
        </p:nvSpPr>
        <p:spPr>
          <a:xfrm>
            <a:off x="2971800" y="2613392"/>
            <a:ext cx="3408575" cy="707886"/>
          </a:xfrm>
          <a:prstGeom prst="rect">
            <a:avLst/>
          </a:prstGeom>
          <a:noFill/>
        </p:spPr>
        <p:txBody>
          <a:bodyPr wrap="square" lIns="91440" tIns="45720" rIns="91440" bIns="45720">
            <a:spAutoFit/>
          </a:bodyPr>
          <a:lstStyle/>
          <a:p>
            <a:pPr algn="ctr"/>
            <a:r>
              <a:rPr lang="en-U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TỔ 2-LỚP 9D</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096" name="Picture 24" descr="Kết quả hình ảnh cho gif powerpoint đẹ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5867" y="241799"/>
            <a:ext cx="9290933" cy="696820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Kết quả hình ảnh cho gif sâu"/>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123311" y="3657600"/>
            <a:ext cx="3105551" cy="2185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831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circle(in)">
                                      <p:cBhvr>
                                        <p:cTn id="14" dur="2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096"/>
                                        </p:tgtEl>
                                        <p:attrNameLst>
                                          <p:attrName>style.visibility</p:attrName>
                                        </p:attrNameLst>
                                      </p:cBhvr>
                                      <p:to>
                                        <p:strVal val="visible"/>
                                      </p:to>
                                    </p:set>
                                    <p:animEffect transition="in" filter="fade">
                                      <p:cBhvr>
                                        <p:cTn id="19" dur="500"/>
                                        <p:tgtEl>
                                          <p:spTgt spid="309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Phạm</a:t>
            </a:r>
            <a:r>
              <a:rPr lang="en-US" dirty="0" smtClean="0"/>
              <a:t> </a:t>
            </a:r>
            <a:r>
              <a:rPr lang="en-US" dirty="0" err="1" smtClean="0"/>
              <a:t>Manh</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29" y="0"/>
            <a:ext cx="9144000" cy="6858000"/>
          </a:xfrm>
        </p:spPr>
      </p:pic>
      <p:sp>
        <p:nvSpPr>
          <p:cNvPr id="5" name="Rectangle 4"/>
          <p:cNvSpPr/>
          <p:nvPr/>
        </p:nvSpPr>
        <p:spPr>
          <a:xfrm>
            <a:off x="304800" y="2378473"/>
            <a:ext cx="5118517" cy="523220"/>
          </a:xfrm>
          <a:prstGeom prst="rect">
            <a:avLst/>
          </a:prstGeom>
          <a:noFill/>
        </p:spPr>
        <p:txBody>
          <a:bodyPr wrap="none" lIns="91440" tIns="45720" rIns="91440" bIns="45720">
            <a:spAutoFit/>
          </a:bodyPr>
          <a:lstStyle/>
          <a:p>
            <a:pPr algn="ctr"/>
            <a:r>
              <a:rPr lang="en-US" sz="28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DANH SÁCH THÀNH VIÊN TỔ</a:t>
            </a:r>
            <a:endParaRPr lang="en-US" sz="2800" b="0" cap="none" spc="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6" name="Rectangle 5"/>
          <p:cNvSpPr/>
          <p:nvPr/>
        </p:nvSpPr>
        <p:spPr>
          <a:xfrm>
            <a:off x="810459" y="2901693"/>
            <a:ext cx="3523785" cy="3785652"/>
          </a:xfrm>
          <a:prstGeom prst="rect">
            <a:avLst/>
          </a:prstGeom>
          <a:noFill/>
        </p:spPr>
        <p:txBody>
          <a:bodyPr wrap="none" lIns="91440" tIns="45720" rIns="91440" bIns="45720">
            <a:spAutoFit/>
          </a:bodyPr>
          <a:lstStyle/>
          <a:p>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1.Nguyễn Mai </a:t>
            </a:r>
            <a:r>
              <a:rPr lang="en-US" sz="24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Anh</a:t>
            </a:r>
            <a:endPar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2.Nguyễn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Thành</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Nam</a:t>
            </a:r>
          </a:p>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3.Lê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Thị</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Ngọc</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Nga</a:t>
            </a:r>
            <a:endPar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4.Nguyễn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Tài</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Linh</a:t>
            </a:r>
            <a:endPar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5.Nguyễn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Thị</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Thúy</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Quỳnh</a:t>
            </a:r>
            <a:endPar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6.Trần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Thanh</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Hương</a:t>
            </a:r>
            <a:endPar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7.Phạm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Mạnh</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Trường</a:t>
            </a:r>
            <a:endPar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8.Nguyễn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Phương</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Trang</a:t>
            </a:r>
            <a:endPar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9.Phạm Minh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Ngọc</a:t>
            </a:r>
            <a:endPar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10.Đồng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Thị</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Minh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Thanh</a:t>
            </a:r>
            <a:endPar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3" name="TextBox 2"/>
          <p:cNvSpPr txBox="1"/>
          <p:nvPr/>
        </p:nvSpPr>
        <p:spPr>
          <a:xfrm>
            <a:off x="1447800" y="671968"/>
            <a:ext cx="8968275" cy="830997"/>
          </a:xfrm>
          <a:prstGeom prst="rect">
            <a:avLst/>
          </a:prstGeom>
          <a:noFill/>
        </p:spPr>
        <p:txBody>
          <a:bodyPr wrap="square" rtlCol="0">
            <a:spAutoFit/>
          </a:bodyPr>
          <a:lstStyle/>
          <a:p>
            <a:r>
              <a:rPr lang="en-US" sz="2400" b="1" dirty="0" err="1" smtClean="0">
                <a:solidFill>
                  <a:schemeClr val="accent6">
                    <a:lumMod val="75000"/>
                  </a:schemeClr>
                </a:solidFill>
                <a:effectLst>
                  <a:outerShdw blurRad="38100" dist="38100" dir="2700000" algn="tl">
                    <a:srgbClr val="000000">
                      <a:alpha val="43137"/>
                    </a:srgbClr>
                  </a:outerShdw>
                </a:effectLst>
              </a:rPr>
              <a:t>Phần</a:t>
            </a:r>
            <a:r>
              <a:rPr lang="en-US" sz="2400" b="1" dirty="0" smtClean="0">
                <a:solidFill>
                  <a:schemeClr val="accent6">
                    <a:lumMod val="75000"/>
                  </a:schemeClr>
                </a:solidFill>
                <a:effectLst>
                  <a:outerShdw blurRad="38100" dist="38100" dir="2700000" algn="tl">
                    <a:srgbClr val="000000">
                      <a:alpha val="43137"/>
                    </a:srgbClr>
                  </a:outerShdw>
                </a:effectLst>
              </a:rPr>
              <a:t> </a:t>
            </a:r>
            <a:r>
              <a:rPr lang="en-US" sz="2400" b="1" dirty="0" err="1" smtClean="0">
                <a:solidFill>
                  <a:schemeClr val="accent6">
                    <a:lumMod val="75000"/>
                  </a:schemeClr>
                </a:solidFill>
                <a:effectLst>
                  <a:outerShdw blurRad="38100" dist="38100" dir="2700000" algn="tl">
                    <a:srgbClr val="000000">
                      <a:alpha val="43137"/>
                    </a:srgbClr>
                  </a:outerShdw>
                </a:effectLst>
              </a:rPr>
              <a:t>trình</a:t>
            </a:r>
            <a:r>
              <a:rPr lang="en-US" sz="2400" b="1" dirty="0" smtClean="0">
                <a:solidFill>
                  <a:schemeClr val="accent6">
                    <a:lumMod val="75000"/>
                  </a:schemeClr>
                </a:solidFill>
                <a:effectLst>
                  <a:outerShdw blurRad="38100" dist="38100" dir="2700000" algn="tl">
                    <a:srgbClr val="000000">
                      <a:alpha val="43137"/>
                    </a:srgbClr>
                  </a:outerShdw>
                </a:effectLst>
              </a:rPr>
              <a:t> </a:t>
            </a:r>
            <a:r>
              <a:rPr lang="en-US" sz="2400" b="1" dirty="0" err="1" smtClean="0">
                <a:solidFill>
                  <a:schemeClr val="accent6">
                    <a:lumMod val="75000"/>
                  </a:schemeClr>
                </a:solidFill>
                <a:effectLst>
                  <a:outerShdw blurRad="38100" dist="38100" dir="2700000" algn="tl">
                    <a:srgbClr val="000000">
                      <a:alpha val="43137"/>
                    </a:srgbClr>
                  </a:outerShdw>
                </a:effectLst>
              </a:rPr>
              <a:t>bày</a:t>
            </a:r>
            <a:r>
              <a:rPr lang="en-US" sz="2400" b="1" dirty="0" smtClean="0">
                <a:solidFill>
                  <a:schemeClr val="accent6">
                    <a:lumMod val="75000"/>
                  </a:schemeClr>
                </a:solidFill>
                <a:effectLst>
                  <a:outerShdw blurRad="38100" dist="38100" dir="2700000" algn="tl">
                    <a:srgbClr val="000000">
                      <a:alpha val="43137"/>
                    </a:srgbClr>
                  </a:outerShdw>
                </a:effectLst>
              </a:rPr>
              <a:t> </a:t>
            </a:r>
            <a:r>
              <a:rPr lang="en-US" sz="2400" b="1" dirty="0" err="1" smtClean="0">
                <a:solidFill>
                  <a:schemeClr val="accent6">
                    <a:lumMod val="75000"/>
                  </a:schemeClr>
                </a:solidFill>
                <a:effectLst>
                  <a:outerShdw blurRad="38100" dist="38100" dir="2700000" algn="tl">
                    <a:srgbClr val="000000">
                      <a:alpha val="43137"/>
                    </a:srgbClr>
                  </a:outerShdw>
                </a:effectLst>
              </a:rPr>
              <a:t>của</a:t>
            </a:r>
            <a:r>
              <a:rPr lang="en-US" sz="2400" b="1" dirty="0" smtClean="0">
                <a:solidFill>
                  <a:schemeClr val="accent6">
                    <a:lumMod val="75000"/>
                  </a:schemeClr>
                </a:solidFill>
                <a:effectLst>
                  <a:outerShdw blurRad="38100" dist="38100" dir="2700000" algn="tl">
                    <a:srgbClr val="000000">
                      <a:alpha val="43137"/>
                    </a:srgbClr>
                  </a:outerShdw>
                </a:effectLst>
              </a:rPr>
              <a:t> </a:t>
            </a:r>
            <a:r>
              <a:rPr lang="en-US" sz="2400" b="1" dirty="0" err="1" smtClean="0">
                <a:solidFill>
                  <a:schemeClr val="accent6">
                    <a:lumMod val="75000"/>
                  </a:schemeClr>
                </a:solidFill>
                <a:effectLst>
                  <a:outerShdw blurRad="38100" dist="38100" dir="2700000" algn="tl">
                    <a:srgbClr val="000000">
                      <a:alpha val="43137"/>
                    </a:srgbClr>
                  </a:outerShdw>
                </a:effectLst>
              </a:rPr>
              <a:t>tổ</a:t>
            </a:r>
            <a:r>
              <a:rPr lang="en-US" sz="2400" b="1" dirty="0" smtClean="0">
                <a:solidFill>
                  <a:schemeClr val="accent6">
                    <a:lumMod val="75000"/>
                  </a:schemeClr>
                </a:solidFill>
                <a:effectLst>
                  <a:outerShdw blurRad="38100" dist="38100" dir="2700000" algn="tl">
                    <a:srgbClr val="000000">
                      <a:alpha val="43137"/>
                    </a:srgbClr>
                  </a:outerShdw>
                </a:effectLst>
              </a:rPr>
              <a:t> 2 </a:t>
            </a:r>
            <a:r>
              <a:rPr lang="en-US" sz="2400" b="1" dirty="0" err="1" smtClean="0">
                <a:solidFill>
                  <a:schemeClr val="accent6">
                    <a:lumMod val="75000"/>
                  </a:schemeClr>
                </a:solidFill>
                <a:effectLst>
                  <a:outerShdw blurRad="38100" dist="38100" dir="2700000" algn="tl">
                    <a:srgbClr val="000000">
                      <a:alpha val="43137"/>
                    </a:srgbClr>
                  </a:outerShdw>
                </a:effectLst>
              </a:rPr>
              <a:t>đến</a:t>
            </a:r>
            <a:r>
              <a:rPr lang="en-US" sz="2400" b="1" dirty="0" smtClean="0">
                <a:solidFill>
                  <a:schemeClr val="accent6">
                    <a:lumMod val="75000"/>
                  </a:schemeClr>
                </a:solidFill>
                <a:effectLst>
                  <a:outerShdw blurRad="38100" dist="38100" dir="2700000" algn="tl">
                    <a:srgbClr val="000000">
                      <a:alpha val="43137"/>
                    </a:srgbClr>
                  </a:outerShdw>
                </a:effectLst>
              </a:rPr>
              <a:t> </a:t>
            </a:r>
            <a:r>
              <a:rPr lang="en-US" sz="2400" b="1" dirty="0" err="1" smtClean="0">
                <a:solidFill>
                  <a:schemeClr val="accent6">
                    <a:lumMod val="75000"/>
                  </a:schemeClr>
                </a:solidFill>
                <a:effectLst>
                  <a:outerShdw blurRad="38100" dist="38100" dir="2700000" algn="tl">
                    <a:srgbClr val="000000">
                      <a:alpha val="43137"/>
                    </a:srgbClr>
                  </a:outerShdw>
                </a:effectLst>
              </a:rPr>
              <a:t>đây</a:t>
            </a:r>
            <a:r>
              <a:rPr lang="en-US" sz="2400" b="1" dirty="0" smtClean="0">
                <a:solidFill>
                  <a:schemeClr val="accent6">
                    <a:lumMod val="75000"/>
                  </a:schemeClr>
                </a:solidFill>
                <a:effectLst>
                  <a:outerShdw blurRad="38100" dist="38100" dir="2700000" algn="tl">
                    <a:srgbClr val="000000">
                      <a:alpha val="43137"/>
                    </a:srgbClr>
                  </a:outerShdw>
                </a:effectLst>
              </a:rPr>
              <a:t> </a:t>
            </a:r>
            <a:r>
              <a:rPr lang="en-US" sz="2400" b="1" dirty="0" err="1" smtClean="0">
                <a:solidFill>
                  <a:schemeClr val="accent6">
                    <a:lumMod val="75000"/>
                  </a:schemeClr>
                </a:solidFill>
                <a:effectLst>
                  <a:outerShdw blurRad="38100" dist="38100" dir="2700000" algn="tl">
                    <a:srgbClr val="000000">
                      <a:alpha val="43137"/>
                    </a:srgbClr>
                  </a:outerShdw>
                </a:effectLst>
              </a:rPr>
              <a:t>là</a:t>
            </a:r>
            <a:r>
              <a:rPr lang="en-US" sz="2400" b="1" dirty="0" smtClean="0">
                <a:solidFill>
                  <a:schemeClr val="accent6">
                    <a:lumMod val="75000"/>
                  </a:schemeClr>
                </a:solidFill>
                <a:effectLst>
                  <a:outerShdw blurRad="38100" dist="38100" dir="2700000" algn="tl">
                    <a:srgbClr val="000000">
                      <a:alpha val="43137"/>
                    </a:srgbClr>
                  </a:outerShdw>
                </a:effectLst>
              </a:rPr>
              <a:t> </a:t>
            </a:r>
            <a:r>
              <a:rPr lang="en-US" sz="2400" b="1" dirty="0" err="1" smtClean="0">
                <a:solidFill>
                  <a:schemeClr val="accent6">
                    <a:lumMod val="75000"/>
                  </a:schemeClr>
                </a:solidFill>
                <a:effectLst>
                  <a:outerShdw blurRad="38100" dist="38100" dir="2700000" algn="tl">
                    <a:srgbClr val="000000">
                      <a:alpha val="43137"/>
                    </a:srgbClr>
                  </a:outerShdw>
                </a:effectLst>
              </a:rPr>
              <a:t>kết</a:t>
            </a:r>
            <a:r>
              <a:rPr lang="en-US" sz="2400" b="1" dirty="0" smtClean="0">
                <a:solidFill>
                  <a:schemeClr val="accent6">
                    <a:lumMod val="75000"/>
                  </a:schemeClr>
                </a:solidFill>
                <a:effectLst>
                  <a:outerShdw blurRad="38100" dist="38100" dir="2700000" algn="tl">
                    <a:srgbClr val="000000">
                      <a:alpha val="43137"/>
                    </a:srgbClr>
                  </a:outerShdw>
                </a:effectLst>
              </a:rPr>
              <a:t> </a:t>
            </a:r>
            <a:r>
              <a:rPr lang="en-US" sz="2400" b="1" dirty="0" err="1" smtClean="0">
                <a:solidFill>
                  <a:schemeClr val="accent6">
                    <a:lumMod val="75000"/>
                  </a:schemeClr>
                </a:solidFill>
                <a:effectLst>
                  <a:outerShdw blurRad="38100" dist="38100" dir="2700000" algn="tl">
                    <a:srgbClr val="000000">
                      <a:alpha val="43137"/>
                    </a:srgbClr>
                  </a:outerShdw>
                </a:effectLst>
              </a:rPr>
              <a:t>thúc</a:t>
            </a:r>
            <a:r>
              <a:rPr lang="en-US" sz="2400" b="1" dirty="0" smtClean="0">
                <a:solidFill>
                  <a:schemeClr val="accent6">
                    <a:lumMod val="75000"/>
                  </a:schemeClr>
                </a:solidFill>
                <a:effectLst>
                  <a:outerShdw blurRad="38100" dist="38100" dir="2700000" algn="tl">
                    <a:srgbClr val="000000">
                      <a:alpha val="43137"/>
                    </a:srgbClr>
                  </a:outerShdw>
                </a:effectLst>
              </a:rPr>
              <a:t/>
            </a:r>
            <a:br>
              <a:rPr lang="en-US" sz="2400" b="1" dirty="0" smtClean="0">
                <a:solidFill>
                  <a:schemeClr val="accent6">
                    <a:lumMod val="75000"/>
                  </a:schemeClr>
                </a:solidFill>
                <a:effectLst>
                  <a:outerShdw blurRad="38100" dist="38100" dir="2700000" algn="tl">
                    <a:srgbClr val="000000">
                      <a:alpha val="43137"/>
                    </a:srgbClr>
                  </a:outerShdw>
                </a:effectLst>
              </a:rPr>
            </a:br>
            <a:r>
              <a:rPr lang="en-US" sz="2400" b="1" dirty="0" err="1" smtClean="0">
                <a:solidFill>
                  <a:schemeClr val="accent6">
                    <a:lumMod val="75000"/>
                  </a:schemeClr>
                </a:solidFill>
                <a:effectLst>
                  <a:outerShdw blurRad="38100" dist="38100" dir="2700000" algn="tl">
                    <a:srgbClr val="000000">
                      <a:alpha val="43137"/>
                    </a:srgbClr>
                  </a:outerShdw>
                </a:effectLst>
              </a:rPr>
              <a:t>Xin</a:t>
            </a:r>
            <a:r>
              <a:rPr lang="en-US" sz="2400" b="1" dirty="0" smtClean="0">
                <a:solidFill>
                  <a:schemeClr val="accent6">
                    <a:lumMod val="75000"/>
                  </a:schemeClr>
                </a:solidFill>
                <a:effectLst>
                  <a:outerShdw blurRad="38100" dist="38100" dir="2700000" algn="tl">
                    <a:srgbClr val="000000">
                      <a:alpha val="43137"/>
                    </a:srgbClr>
                  </a:outerShdw>
                </a:effectLst>
              </a:rPr>
              <a:t> </a:t>
            </a:r>
            <a:r>
              <a:rPr lang="en-US" sz="2400" b="1" dirty="0" err="1" smtClean="0">
                <a:solidFill>
                  <a:schemeClr val="accent6">
                    <a:lumMod val="75000"/>
                  </a:schemeClr>
                </a:solidFill>
                <a:effectLst>
                  <a:outerShdw blurRad="38100" dist="38100" dir="2700000" algn="tl">
                    <a:srgbClr val="000000">
                      <a:alpha val="43137"/>
                    </a:srgbClr>
                  </a:outerShdw>
                </a:effectLst>
              </a:rPr>
              <a:t>cảm</a:t>
            </a:r>
            <a:r>
              <a:rPr lang="en-US" sz="2400" b="1" dirty="0" smtClean="0">
                <a:solidFill>
                  <a:schemeClr val="accent6">
                    <a:lumMod val="75000"/>
                  </a:schemeClr>
                </a:solidFill>
                <a:effectLst>
                  <a:outerShdw blurRad="38100" dist="38100" dir="2700000" algn="tl">
                    <a:srgbClr val="000000">
                      <a:alpha val="43137"/>
                    </a:srgbClr>
                  </a:outerShdw>
                </a:effectLst>
              </a:rPr>
              <a:t> </a:t>
            </a:r>
            <a:r>
              <a:rPr lang="en-US" sz="2400" b="1" dirty="0" err="1" smtClean="0">
                <a:solidFill>
                  <a:schemeClr val="accent6">
                    <a:lumMod val="75000"/>
                  </a:schemeClr>
                </a:solidFill>
                <a:effectLst>
                  <a:outerShdw blurRad="38100" dist="38100" dir="2700000" algn="tl">
                    <a:srgbClr val="000000">
                      <a:alpha val="43137"/>
                    </a:srgbClr>
                  </a:outerShdw>
                </a:effectLst>
              </a:rPr>
              <a:t>ơn</a:t>
            </a:r>
            <a:r>
              <a:rPr lang="en-US" sz="2400" b="1" dirty="0" smtClean="0">
                <a:solidFill>
                  <a:schemeClr val="accent6">
                    <a:lumMod val="75000"/>
                  </a:schemeClr>
                </a:solidFill>
                <a:effectLst>
                  <a:outerShdw blurRad="38100" dist="38100" dir="2700000" algn="tl">
                    <a:srgbClr val="000000">
                      <a:alpha val="43137"/>
                    </a:srgbClr>
                  </a:outerShdw>
                </a:effectLst>
              </a:rPr>
              <a:t> </a:t>
            </a:r>
            <a:r>
              <a:rPr lang="en-US" sz="2400" b="1" dirty="0" err="1" smtClean="0">
                <a:solidFill>
                  <a:schemeClr val="accent6">
                    <a:lumMod val="75000"/>
                  </a:schemeClr>
                </a:solidFill>
                <a:effectLst>
                  <a:outerShdw blurRad="38100" dist="38100" dir="2700000" algn="tl">
                    <a:srgbClr val="000000">
                      <a:alpha val="43137"/>
                    </a:srgbClr>
                  </a:outerShdw>
                </a:effectLst>
              </a:rPr>
              <a:t>cô</a:t>
            </a:r>
            <a:r>
              <a:rPr lang="en-US" sz="2400" b="1" dirty="0" smtClean="0">
                <a:solidFill>
                  <a:schemeClr val="accent6">
                    <a:lumMod val="75000"/>
                  </a:schemeClr>
                </a:solidFill>
                <a:effectLst>
                  <a:outerShdw blurRad="38100" dist="38100" dir="2700000" algn="tl">
                    <a:srgbClr val="000000">
                      <a:alpha val="43137"/>
                    </a:srgbClr>
                  </a:outerShdw>
                </a:effectLst>
              </a:rPr>
              <a:t> </a:t>
            </a:r>
            <a:r>
              <a:rPr lang="en-US" sz="2400" b="1" dirty="0" err="1" smtClean="0">
                <a:solidFill>
                  <a:schemeClr val="accent6">
                    <a:lumMod val="75000"/>
                  </a:schemeClr>
                </a:solidFill>
                <a:effectLst>
                  <a:outerShdw blurRad="38100" dist="38100" dir="2700000" algn="tl">
                    <a:srgbClr val="000000">
                      <a:alpha val="43137"/>
                    </a:srgbClr>
                  </a:outerShdw>
                </a:effectLst>
              </a:rPr>
              <a:t>và</a:t>
            </a:r>
            <a:r>
              <a:rPr lang="en-US" sz="2400" b="1" dirty="0" smtClean="0">
                <a:solidFill>
                  <a:schemeClr val="accent6">
                    <a:lumMod val="75000"/>
                  </a:schemeClr>
                </a:solidFill>
                <a:effectLst>
                  <a:outerShdw blurRad="38100" dist="38100" dir="2700000" algn="tl">
                    <a:srgbClr val="000000">
                      <a:alpha val="43137"/>
                    </a:srgbClr>
                  </a:outerShdw>
                </a:effectLst>
              </a:rPr>
              <a:t> </a:t>
            </a:r>
            <a:r>
              <a:rPr lang="en-US" sz="2400" b="1" dirty="0" err="1" smtClean="0">
                <a:solidFill>
                  <a:schemeClr val="accent6">
                    <a:lumMod val="75000"/>
                  </a:schemeClr>
                </a:solidFill>
                <a:effectLst>
                  <a:outerShdw blurRad="38100" dist="38100" dir="2700000" algn="tl">
                    <a:srgbClr val="000000">
                      <a:alpha val="43137"/>
                    </a:srgbClr>
                  </a:outerShdw>
                </a:effectLst>
              </a:rPr>
              <a:t>các</a:t>
            </a:r>
            <a:r>
              <a:rPr lang="en-US" sz="2400" b="1" dirty="0" smtClean="0">
                <a:solidFill>
                  <a:schemeClr val="accent6">
                    <a:lumMod val="75000"/>
                  </a:schemeClr>
                </a:solidFill>
                <a:effectLst>
                  <a:outerShdw blurRad="38100" dist="38100" dir="2700000" algn="tl">
                    <a:srgbClr val="000000">
                      <a:alpha val="43137"/>
                    </a:srgbClr>
                  </a:outerShdw>
                </a:effectLst>
              </a:rPr>
              <a:t> </a:t>
            </a:r>
            <a:r>
              <a:rPr lang="en-US" sz="2400" b="1" dirty="0" err="1" smtClean="0">
                <a:solidFill>
                  <a:schemeClr val="accent6">
                    <a:lumMod val="75000"/>
                  </a:schemeClr>
                </a:solidFill>
                <a:effectLst>
                  <a:outerShdw blurRad="38100" dist="38100" dir="2700000" algn="tl">
                    <a:srgbClr val="000000">
                      <a:alpha val="43137"/>
                    </a:srgbClr>
                  </a:outerShdw>
                </a:effectLst>
              </a:rPr>
              <a:t>bạn</a:t>
            </a:r>
            <a:r>
              <a:rPr lang="en-US" sz="2400" b="1" dirty="0" smtClean="0">
                <a:solidFill>
                  <a:schemeClr val="accent6">
                    <a:lumMod val="75000"/>
                  </a:schemeClr>
                </a:solidFill>
                <a:effectLst>
                  <a:outerShdw blurRad="38100" dist="38100" dir="2700000" algn="tl">
                    <a:srgbClr val="000000">
                      <a:alpha val="43137"/>
                    </a:srgbClr>
                  </a:outerShdw>
                </a:effectLst>
              </a:rPr>
              <a:t> </a:t>
            </a:r>
            <a:r>
              <a:rPr lang="en-US" sz="2400" b="1" dirty="0" err="1" smtClean="0">
                <a:solidFill>
                  <a:schemeClr val="accent6">
                    <a:lumMod val="75000"/>
                  </a:schemeClr>
                </a:solidFill>
                <a:effectLst>
                  <a:outerShdw blurRad="38100" dist="38100" dir="2700000" algn="tl">
                    <a:srgbClr val="000000">
                      <a:alpha val="43137"/>
                    </a:srgbClr>
                  </a:outerShdw>
                </a:effectLst>
              </a:rPr>
              <a:t>đã</a:t>
            </a:r>
            <a:r>
              <a:rPr lang="en-US" sz="2400" b="1" dirty="0" smtClean="0">
                <a:solidFill>
                  <a:schemeClr val="accent6">
                    <a:lumMod val="75000"/>
                  </a:schemeClr>
                </a:solidFill>
                <a:effectLst>
                  <a:outerShdw blurRad="38100" dist="38100" dir="2700000" algn="tl">
                    <a:srgbClr val="000000">
                      <a:alpha val="43137"/>
                    </a:srgbClr>
                  </a:outerShdw>
                </a:effectLst>
              </a:rPr>
              <a:t> </a:t>
            </a:r>
            <a:r>
              <a:rPr lang="en-US" sz="2400" b="1" dirty="0" err="1" smtClean="0">
                <a:solidFill>
                  <a:schemeClr val="accent6">
                    <a:lumMod val="75000"/>
                  </a:schemeClr>
                </a:solidFill>
                <a:effectLst>
                  <a:outerShdw blurRad="38100" dist="38100" dir="2700000" algn="tl">
                    <a:srgbClr val="000000">
                      <a:alpha val="43137"/>
                    </a:srgbClr>
                  </a:outerShdw>
                </a:effectLst>
              </a:rPr>
              <a:t>chú</a:t>
            </a:r>
            <a:r>
              <a:rPr lang="en-US" sz="2400" b="1" dirty="0" smtClean="0">
                <a:solidFill>
                  <a:schemeClr val="accent6">
                    <a:lumMod val="75000"/>
                  </a:schemeClr>
                </a:solidFill>
                <a:effectLst>
                  <a:outerShdw blurRad="38100" dist="38100" dir="2700000" algn="tl">
                    <a:srgbClr val="000000">
                      <a:alpha val="43137"/>
                    </a:srgbClr>
                  </a:outerShdw>
                </a:effectLst>
              </a:rPr>
              <a:t> ý </a:t>
            </a:r>
            <a:r>
              <a:rPr lang="en-US" sz="2400" b="1" dirty="0" err="1" smtClean="0">
                <a:solidFill>
                  <a:schemeClr val="accent6">
                    <a:lumMod val="75000"/>
                  </a:schemeClr>
                </a:solidFill>
                <a:effectLst>
                  <a:outerShdw blurRad="38100" dist="38100" dir="2700000" algn="tl">
                    <a:srgbClr val="000000">
                      <a:alpha val="43137"/>
                    </a:srgbClr>
                  </a:outerShdw>
                </a:effectLst>
              </a:rPr>
              <a:t>lắng</a:t>
            </a:r>
            <a:r>
              <a:rPr lang="en-US" sz="2400" b="1" dirty="0" smtClean="0">
                <a:solidFill>
                  <a:schemeClr val="accent6">
                    <a:lumMod val="75000"/>
                  </a:schemeClr>
                </a:solidFill>
                <a:effectLst>
                  <a:outerShdw blurRad="38100" dist="38100" dir="2700000" algn="tl">
                    <a:srgbClr val="000000">
                      <a:alpha val="43137"/>
                    </a:srgbClr>
                  </a:outerShdw>
                </a:effectLst>
              </a:rPr>
              <a:t> </a:t>
            </a:r>
            <a:r>
              <a:rPr lang="en-US" sz="2400" b="1" dirty="0" err="1" smtClean="0">
                <a:solidFill>
                  <a:schemeClr val="accent6">
                    <a:lumMod val="75000"/>
                  </a:schemeClr>
                </a:solidFill>
                <a:effectLst>
                  <a:outerShdw blurRad="38100" dist="38100" dir="2700000" algn="tl">
                    <a:srgbClr val="000000">
                      <a:alpha val="43137"/>
                    </a:srgbClr>
                  </a:outerShdw>
                </a:effectLst>
              </a:rPr>
              <a:t>nghe</a:t>
            </a:r>
            <a:r>
              <a:rPr lang="en-US" sz="2400" b="1" dirty="0" smtClean="0">
                <a:solidFill>
                  <a:schemeClr val="accent6">
                    <a:lumMod val="75000"/>
                  </a:schemeClr>
                </a:solidFill>
                <a:effectLst>
                  <a:outerShdw blurRad="38100" dist="38100" dir="2700000" algn="tl">
                    <a:srgbClr val="000000">
                      <a:alpha val="43137"/>
                    </a:srgbClr>
                  </a:outerShdw>
                </a:effectLst>
              </a:rPr>
              <a:t>!</a:t>
            </a:r>
            <a:endParaRPr lang="en-US" sz="2400" b="1"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875352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000"/>
                                        <p:tgtEl>
                                          <p:spTgt spid="6">
                                            <p:txEl>
                                              <p:pRg st="0" end="0"/>
                                            </p:txEl>
                                          </p:spTgt>
                                        </p:tgtEl>
                                      </p:cBhvr>
                                    </p:animEffect>
                                    <p:anim calcmode="lin" valueType="num">
                                      <p:cBhvr>
                                        <p:cTn id="1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1000"/>
                                        <p:tgtEl>
                                          <p:spTgt spid="6">
                                            <p:txEl>
                                              <p:pRg st="1" end="1"/>
                                            </p:txEl>
                                          </p:spTgt>
                                        </p:tgtEl>
                                      </p:cBhvr>
                                    </p:animEffect>
                                    <p:anim calcmode="lin" valueType="num">
                                      <p:cBhvr>
                                        <p:cTn id="2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1000"/>
                                        <p:tgtEl>
                                          <p:spTgt spid="6">
                                            <p:txEl>
                                              <p:pRg st="2" end="2"/>
                                            </p:txEl>
                                          </p:spTgt>
                                        </p:tgtEl>
                                      </p:cBhvr>
                                    </p:animEffect>
                                    <p:anim calcmode="lin" valueType="num">
                                      <p:cBhvr>
                                        <p:cTn id="2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fade">
                                      <p:cBhvr>
                                        <p:cTn id="32" dur="1000"/>
                                        <p:tgtEl>
                                          <p:spTgt spid="6">
                                            <p:txEl>
                                              <p:pRg st="3" end="3"/>
                                            </p:txEl>
                                          </p:spTgt>
                                        </p:tgtEl>
                                      </p:cBhvr>
                                    </p:animEffect>
                                    <p:anim calcmode="lin" valueType="num">
                                      <p:cBhvr>
                                        <p:cTn id="3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3" end="3"/>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1000"/>
                                        <p:tgtEl>
                                          <p:spTgt spid="6">
                                            <p:txEl>
                                              <p:pRg st="4" end="4"/>
                                            </p:txEl>
                                          </p:spTgt>
                                        </p:tgtEl>
                                      </p:cBhvr>
                                    </p:animEffect>
                                    <p:anim calcmode="lin" valueType="num">
                                      <p:cBhvr>
                                        <p:cTn id="3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4" end="4"/>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6">
                                            <p:txEl>
                                              <p:pRg st="6" end="6"/>
                                            </p:txEl>
                                          </p:spTgt>
                                        </p:tgtEl>
                                        <p:attrNameLst>
                                          <p:attrName>style.visibility</p:attrName>
                                        </p:attrNameLst>
                                      </p:cBhvr>
                                      <p:to>
                                        <p:strVal val="visible"/>
                                      </p:to>
                                    </p:set>
                                    <p:animEffect transition="in" filter="fade">
                                      <p:cBhvr>
                                        <p:cTn id="47" dur="1000"/>
                                        <p:tgtEl>
                                          <p:spTgt spid="6">
                                            <p:txEl>
                                              <p:pRg st="6" end="6"/>
                                            </p:txEl>
                                          </p:spTgt>
                                        </p:tgtEl>
                                      </p:cBhvr>
                                    </p:animEffect>
                                    <p:anim calcmode="lin" valueType="num">
                                      <p:cBhvr>
                                        <p:cTn id="48"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
                                            <p:txEl>
                                              <p:pRg st="6" end="6"/>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6">
                                            <p:txEl>
                                              <p:pRg st="7" end="7"/>
                                            </p:txEl>
                                          </p:spTgt>
                                        </p:tgtEl>
                                        <p:attrNameLst>
                                          <p:attrName>style.visibility</p:attrName>
                                        </p:attrNameLst>
                                      </p:cBhvr>
                                      <p:to>
                                        <p:strVal val="visible"/>
                                      </p:to>
                                    </p:set>
                                    <p:animEffect transition="in" filter="fade">
                                      <p:cBhvr>
                                        <p:cTn id="52" dur="1000"/>
                                        <p:tgtEl>
                                          <p:spTgt spid="6">
                                            <p:txEl>
                                              <p:pRg st="7" end="7"/>
                                            </p:txEl>
                                          </p:spTgt>
                                        </p:tgtEl>
                                      </p:cBhvr>
                                    </p:animEffect>
                                    <p:anim calcmode="lin" valueType="num">
                                      <p:cBhvr>
                                        <p:cTn id="53"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6">
                                            <p:txEl>
                                              <p:pRg st="7" end="7"/>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6">
                                            <p:txEl>
                                              <p:pRg st="8" end="8"/>
                                            </p:txEl>
                                          </p:spTgt>
                                        </p:tgtEl>
                                        <p:attrNameLst>
                                          <p:attrName>style.visibility</p:attrName>
                                        </p:attrNameLst>
                                      </p:cBhvr>
                                      <p:to>
                                        <p:strVal val="visible"/>
                                      </p:to>
                                    </p:set>
                                    <p:animEffect transition="in" filter="fade">
                                      <p:cBhvr>
                                        <p:cTn id="57" dur="1000"/>
                                        <p:tgtEl>
                                          <p:spTgt spid="6">
                                            <p:txEl>
                                              <p:pRg st="8" end="8"/>
                                            </p:txEl>
                                          </p:spTgt>
                                        </p:tgtEl>
                                      </p:cBhvr>
                                    </p:animEffect>
                                    <p:anim calcmode="lin" valueType="num">
                                      <p:cBhvr>
                                        <p:cTn id="58"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6">
                                            <p:txEl>
                                              <p:pRg st="8" end="8"/>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6">
                                            <p:txEl>
                                              <p:pRg st="9" end="9"/>
                                            </p:txEl>
                                          </p:spTgt>
                                        </p:tgtEl>
                                        <p:attrNameLst>
                                          <p:attrName>style.visibility</p:attrName>
                                        </p:attrNameLst>
                                      </p:cBhvr>
                                      <p:to>
                                        <p:strVal val="visible"/>
                                      </p:to>
                                    </p:set>
                                    <p:animEffect transition="in" filter="fade">
                                      <p:cBhvr>
                                        <p:cTn id="62" dur="1000"/>
                                        <p:tgtEl>
                                          <p:spTgt spid="6">
                                            <p:txEl>
                                              <p:pRg st="9" end="9"/>
                                            </p:txEl>
                                          </p:spTgt>
                                        </p:tgtEl>
                                      </p:cBhvr>
                                    </p:animEffect>
                                    <p:anim calcmode="lin" valueType="num">
                                      <p:cBhvr>
                                        <p:cTn id="63"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64"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Kết quả hình ảnh cho thank you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12035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6240"/>
            <a:ext cx="9144000" cy="6841760"/>
          </a:xfrm>
        </p:spPr>
      </p:pic>
      <p:sp>
        <p:nvSpPr>
          <p:cNvPr id="5" name="Rectangle 4"/>
          <p:cNvSpPr/>
          <p:nvPr/>
        </p:nvSpPr>
        <p:spPr>
          <a:xfrm>
            <a:off x="381000" y="152400"/>
            <a:ext cx="6096000" cy="584775"/>
          </a:xfrm>
          <a:prstGeom prst="rect">
            <a:avLst/>
          </a:prstGeom>
          <a:noFill/>
        </p:spPr>
        <p:txBody>
          <a:bodyPr wrap="square" lIns="91440" tIns="45720" rIns="91440" bIns="45720">
            <a:spAutoFit/>
          </a:bodyPr>
          <a:lstStyle/>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A.SÂU GÂY BỆNH Ở CÂY NHÃN</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Rectangle 8"/>
          <p:cNvSpPr/>
          <p:nvPr/>
        </p:nvSpPr>
        <p:spPr>
          <a:xfrm>
            <a:off x="762000" y="612854"/>
            <a:ext cx="2262415" cy="461665"/>
          </a:xfrm>
          <a:prstGeom prst="rect">
            <a:avLst/>
          </a:prstGeom>
          <a:noFill/>
        </p:spPr>
        <p:txBody>
          <a:bodyPr wrap="square" lIns="91440" tIns="45720" rIns="91440" bIns="45720">
            <a:spAutoFit/>
          </a:bodyPr>
          <a:lstStyle/>
          <a:p>
            <a:r>
              <a:rPr lang="en-US" sz="2400" b="1" cap="none" spc="0" dirty="0" err="1" smtClean="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I.Sâu</a:t>
            </a:r>
            <a:r>
              <a:rPr lang="en-US" sz="2400" b="1" cap="none" spc="0" dirty="0" smtClean="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2400" b="1" cap="none" spc="0" dirty="0" err="1" smtClean="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đục</a:t>
            </a:r>
            <a:r>
              <a:rPr lang="en-US" sz="2400" b="1" cap="none" spc="0" dirty="0" smtClean="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2400" b="1" dirty="0" err="1" smtClean="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quả</a:t>
            </a:r>
            <a:endParaRPr lang="en-US" sz="2400" b="1" cap="none" spc="0" dirty="0">
              <a:ln w="1905"/>
              <a:solidFill>
                <a:srgbClr val="00B050"/>
              </a:solidFill>
              <a:effectLst>
                <a:innerShdw blurRad="69850" dist="43180" dir="5400000">
                  <a:srgbClr val="000000">
                    <a:alpha val="65000"/>
                  </a:srgbClr>
                </a:innerShdw>
              </a:effectLst>
            </a:endParaRPr>
          </a:p>
        </p:txBody>
      </p:sp>
      <p:sp>
        <p:nvSpPr>
          <p:cNvPr id="3" name="Rectangle 2"/>
          <p:cNvSpPr/>
          <p:nvPr/>
        </p:nvSpPr>
        <p:spPr>
          <a:xfrm>
            <a:off x="762001" y="1012964"/>
            <a:ext cx="3429000" cy="2308324"/>
          </a:xfrm>
          <a:prstGeom prst="rect">
            <a:avLst/>
          </a:prstGeom>
        </p:spPr>
        <p:txBody>
          <a:bodyPr wrap="square">
            <a:spAutoFit/>
          </a:bodyPr>
          <a:lstStyle/>
          <a:p>
            <a:r>
              <a:rPr lang="en-US" b="1" i="1" u="sng" dirty="0" smtClean="0">
                <a:solidFill>
                  <a:srgbClr val="FF0000"/>
                </a:solidFill>
                <a:latin typeface="Times New Roman" pitchFamily="18" charset="0"/>
                <a:cs typeface="Times New Roman" pitchFamily="18" charset="0"/>
              </a:rPr>
              <a:t>1. </a:t>
            </a:r>
            <a:r>
              <a:rPr lang="en-US" b="1" i="1" u="sng" dirty="0" err="1" smtClean="0">
                <a:solidFill>
                  <a:srgbClr val="FF0000"/>
                </a:solidFill>
                <a:latin typeface="Times New Roman" pitchFamily="18" charset="0"/>
                <a:cs typeface="Times New Roman" pitchFamily="18" charset="0"/>
              </a:rPr>
              <a:t>Đặc</a:t>
            </a:r>
            <a:r>
              <a:rPr lang="en-US" b="1" i="1" u="sng" dirty="0" smtClean="0">
                <a:solidFill>
                  <a:srgbClr val="FF0000"/>
                </a:solidFill>
                <a:latin typeface="Times New Roman" pitchFamily="18" charset="0"/>
                <a:cs typeface="Times New Roman" pitchFamily="18" charset="0"/>
              </a:rPr>
              <a:t> </a:t>
            </a:r>
            <a:r>
              <a:rPr lang="en-US" b="1" i="1" u="sng" dirty="0" err="1" smtClean="0">
                <a:solidFill>
                  <a:srgbClr val="FF0000"/>
                </a:solidFill>
                <a:latin typeface="Times New Roman" pitchFamily="18" charset="0"/>
                <a:cs typeface="Times New Roman" pitchFamily="18" charset="0"/>
              </a:rPr>
              <a:t>điểm</a:t>
            </a:r>
            <a:r>
              <a:rPr lang="en-US" b="1" i="1" u="sng" dirty="0" smtClean="0">
                <a:solidFill>
                  <a:srgbClr val="FF0000"/>
                </a:solidFill>
                <a:latin typeface="Times New Roman" pitchFamily="18" charset="0"/>
                <a:cs typeface="Times New Roman" pitchFamily="18" charset="0"/>
              </a:rPr>
              <a:t> </a:t>
            </a:r>
            <a:r>
              <a:rPr lang="en-US" b="1" dirty="0" smtClean="0">
                <a:latin typeface="Times New Roman" pitchFamily="18" charset="0"/>
                <a:cs typeface="Times New Roman" pitchFamily="18" charset="0"/>
              </a:rPr>
              <a:t>: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Hình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dạng</a:t>
            </a:r>
            <a:r>
              <a:rPr lang="en-US" b="1" dirty="0" smtClean="0">
                <a:latin typeface="Times New Roman" pitchFamily="18" charset="0"/>
                <a:cs typeface="Times New Roman" pitchFamily="18" charset="0"/>
              </a:rPr>
              <a:t>:</a:t>
            </a:r>
            <a:r>
              <a:rPr lang="vi-VN" b="1" dirty="0" smtClean="0">
                <a:latin typeface="Times New Roman" pitchFamily="18" charset="0"/>
                <a:cs typeface="Times New Roman" pitchFamily="18" charset="0"/>
              </a:rPr>
              <a:t>Con </a:t>
            </a:r>
            <a:r>
              <a:rPr lang="vi-VN" b="1" dirty="0">
                <a:latin typeface="Times New Roman" pitchFamily="18" charset="0"/>
                <a:cs typeface="Times New Roman" pitchFamily="18" charset="0"/>
              </a:rPr>
              <a:t>trưởng thành của loài sâu này có kích thước nhỏ, chiều dài sải cánh 14 - 20mm, chiều dài thân 6 mm, màu nâu. Toàn thân và cánh màu vàng, trên cánh có nhiều chấm đen</a:t>
            </a:r>
            <a:r>
              <a:rPr lang="vi-VN"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
        <p:nvSpPr>
          <p:cNvPr id="7" name="TextBox 6"/>
          <p:cNvSpPr txBox="1"/>
          <p:nvPr/>
        </p:nvSpPr>
        <p:spPr>
          <a:xfrm>
            <a:off x="800100" y="3321288"/>
            <a:ext cx="3657600" cy="1938992"/>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a:t>
            </a:r>
            <a:r>
              <a:rPr lang="en-US" sz="2000" b="1" dirty="0" err="1" smtClean="0">
                <a:latin typeface="Times New Roman" pitchFamily="18" charset="0"/>
                <a:cs typeface="Times New Roman" pitchFamily="18" charset="0"/>
              </a:rPr>
              <a:t>Sinh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trưởng:Con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cái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đẻ</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trứng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vào</a:t>
            </a:r>
            <a:r>
              <a:rPr lang="en-US" sz="2000" b="1" dirty="0" smtClean="0">
                <a:latin typeface="Times New Roman" pitchFamily="18" charset="0"/>
                <a:cs typeface="Times New Roman" pitchFamily="18" charset="0"/>
              </a:rPr>
              <a:t> ban </a:t>
            </a:r>
            <a:r>
              <a:rPr lang="en-US" sz="2000" b="1" dirty="0" err="1" smtClean="0">
                <a:latin typeface="Times New Roman" pitchFamily="18" charset="0"/>
                <a:cs typeface="Times New Roman" pitchFamily="18" charset="0"/>
              </a:rPr>
              <a:t>đêm,đẻ</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rải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rác</a:t>
            </a:r>
            <a:r>
              <a:rPr lang="en-US" sz="2000" b="1" dirty="0" smtClean="0">
                <a:latin typeface="Times New Roman" pitchFamily="18" charset="0"/>
                <a:cs typeface="Times New Roman" pitchFamily="18" charset="0"/>
              </a:rPr>
              <a:t> ở </a:t>
            </a:r>
            <a:r>
              <a:rPr lang="en-US" sz="2000" b="1" dirty="0" err="1" smtClean="0">
                <a:latin typeface="Times New Roman" pitchFamily="18" charset="0"/>
                <a:cs typeface="Times New Roman" pitchFamily="18" charset="0"/>
              </a:rPr>
              <a:t>gần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cuống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và</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trên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thân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của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trái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non.Khi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nở,sâu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đục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đục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vào</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bên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trong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quả</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ăn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thịt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trái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gây</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thối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quả</a:t>
            </a:r>
            <a:endParaRPr lang="en-US" sz="2000" b="1" dirty="0">
              <a:latin typeface="Times New Roman" pitchFamily="18" charset="0"/>
              <a:cs typeface="Times New Roman" pitchFamily="18" charset="0"/>
            </a:endParaRPr>
          </a:p>
        </p:txBody>
      </p:sp>
      <p:pic>
        <p:nvPicPr>
          <p:cNvPr id="1026" name="Picture 2" descr="Quả non và cơm sầu riêng bị sâu gây hạ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9185" y="4120483"/>
            <a:ext cx="3744314" cy="12368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ình ảnh có liên qu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9185" y="1197177"/>
            <a:ext cx="3744314" cy="2344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450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381000"/>
            <a:ext cx="8229600" cy="1143000"/>
          </a:xfrm>
        </p:spPr>
        <p:txBody>
          <a:bodyPr>
            <a:normAutofit/>
          </a:bodyPr>
          <a:lstStyle/>
          <a:p>
            <a:r>
              <a:rPr lang="en-US" sz="2800" i="1" u="sng" dirty="0" smtClean="0">
                <a:solidFill>
                  <a:srgbClr val="FF0000"/>
                </a:solidFill>
                <a:latin typeface="Times New Roman" pitchFamily="18" charset="0"/>
                <a:cs typeface="Times New Roman" pitchFamily="18" charset="0"/>
              </a:rPr>
              <a:t>2.BIỆN PHÁP</a:t>
            </a:r>
            <a:endParaRPr lang="en-US" sz="2800" i="1" u="sng"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pPr marL="0" indent="0">
              <a:buNone/>
            </a:pPr>
            <a:r>
              <a:rPr lang="en-US" sz="2800" dirty="0" smtClean="0">
                <a:latin typeface="Times New Roman" pitchFamily="18" charset="0"/>
                <a:cs typeface="Times New Roman" pitchFamily="18" charset="0"/>
              </a:rPr>
              <a:t>-</a:t>
            </a:r>
            <a:r>
              <a:rPr lang="vi-VN" sz="2800" dirty="0" smtClean="0">
                <a:latin typeface="Times New Roman" pitchFamily="18" charset="0"/>
                <a:cs typeface="Times New Roman" pitchFamily="18" charset="0"/>
              </a:rPr>
              <a:t>Cho </a:t>
            </a:r>
            <a:r>
              <a:rPr lang="vi-VN" sz="2800" dirty="0">
                <a:latin typeface="Times New Roman" pitchFamily="18" charset="0"/>
                <a:cs typeface="Times New Roman" pitchFamily="18" charset="0"/>
              </a:rPr>
              <a:t>hoa nở tập </a:t>
            </a:r>
            <a:r>
              <a:rPr lang="vi-VN" sz="2800" dirty="0" smtClean="0">
                <a:latin typeface="Times New Roman" pitchFamily="18" charset="0"/>
                <a:cs typeface="Times New Roman" pitchFamily="18" charset="0"/>
              </a:rPr>
              <a:t>trung,bỏ </a:t>
            </a:r>
            <a:r>
              <a:rPr lang="vi-VN" sz="2800" dirty="0">
                <a:latin typeface="Times New Roman" pitchFamily="18" charset="0"/>
                <a:cs typeface="Times New Roman" pitchFamily="18" charset="0"/>
              </a:rPr>
              <a:t>đài hoa sớm hạn chế chỗ ẩn nấp của sâu</a:t>
            </a:r>
            <a:r>
              <a:rPr lang="vi-VN" sz="2800" dirty="0" smtClean="0">
                <a:latin typeface="Times New Roman" pitchFamily="18" charset="0"/>
                <a:cs typeface="Times New Roman" pitchFamily="18" charset="0"/>
              </a:rPr>
              <a:t>.</a:t>
            </a:r>
            <a:endParaRPr lang="vi-VN" sz="2800" dirty="0">
              <a:latin typeface="Times New Roman" pitchFamily="18" charset="0"/>
              <a:cs typeface="Times New Roman" pitchFamily="18" charset="0"/>
            </a:endParaRPr>
          </a:p>
          <a:p>
            <a:pPr marL="0" indent="0">
              <a:buNone/>
            </a:pPr>
            <a:r>
              <a:rPr lang="vi-VN" sz="2800" dirty="0">
                <a:latin typeface="Times New Roman" pitchFamily="18" charset="0"/>
                <a:cs typeface="Times New Roman" pitchFamily="18" charset="0"/>
              </a:rPr>
              <a:t>- Bao quả bằng bao nylon có đục lỗ hoặc bao chuyên dùng đến lúc thu hoạch</a:t>
            </a:r>
          </a:p>
          <a:p>
            <a:pPr marL="0" indent="0">
              <a:buNone/>
            </a:pPr>
            <a:r>
              <a:rPr lang="en-US" sz="2800" dirty="0" smtClean="0">
                <a:latin typeface="Times New Roman" pitchFamily="18" charset="0"/>
                <a:cs typeface="Times New Roman" pitchFamily="18" charset="0"/>
              </a:rPr>
              <a:t>-</a:t>
            </a:r>
            <a:r>
              <a:rPr lang="vi-VN" sz="2800" dirty="0" smtClean="0">
                <a:latin typeface="Times New Roman" pitchFamily="18" charset="0"/>
                <a:cs typeface="Times New Roman" pitchFamily="18" charset="0"/>
              </a:rPr>
              <a:t>Thu </a:t>
            </a:r>
            <a:r>
              <a:rPr lang="vi-VN" sz="2800" dirty="0">
                <a:latin typeface="Times New Roman" pitchFamily="18" charset="0"/>
                <a:cs typeface="Times New Roman" pitchFamily="18" charset="0"/>
              </a:rPr>
              <a:t>gom những trái bị nhiễm sâu đem tiêu hủy</a:t>
            </a:r>
            <a:r>
              <a:rPr lang="vi-VN" sz="2800" dirty="0" smtClean="0">
                <a:latin typeface="Times New Roman" pitchFamily="18" charset="0"/>
                <a:cs typeface="Times New Roman" pitchFamily="18" charset="0"/>
              </a:rPr>
              <a:t>.</a:t>
            </a:r>
          </a:p>
          <a:p>
            <a:pPr marL="0" indent="0">
              <a:buNone/>
            </a:pPr>
            <a:r>
              <a:rPr lang="vi-VN" sz="2800" dirty="0" smtClean="0">
                <a:latin typeface="Times New Roman" pitchFamily="18" charset="0"/>
                <a:cs typeface="Times New Roman" pitchFamily="18" charset="0"/>
              </a:rPr>
              <a:t>- Phun  thuốc  sớm  và  định  kỳ </a:t>
            </a:r>
            <a:r>
              <a:rPr lang="en-US" sz="2800" dirty="0" smtClean="0">
                <a:latin typeface="Times New Roman" pitchFamily="18" charset="0"/>
                <a:cs typeface="Times New Roman" pitchFamily="18" charset="0"/>
              </a:rPr>
              <a:t>7-10 </a:t>
            </a:r>
            <a:r>
              <a:rPr lang="en-US" sz="2800" dirty="0" err="1" smtClean="0">
                <a:latin typeface="Times New Roman" pitchFamily="18" charset="0"/>
                <a:cs typeface="Times New Roman" pitchFamily="18" charset="0"/>
              </a:rPr>
              <a:t>ngày</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lần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bằng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loại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thuốc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như</a:t>
            </a:r>
            <a:r>
              <a:rPr lang="vi-VN" sz="2800" dirty="0" smtClean="0">
                <a:latin typeface="Times New Roman" pitchFamily="18" charset="0"/>
                <a:cs typeface="Times New Roman" pitchFamily="18" charset="0"/>
              </a:rPr>
              <a:t>: Carmethrin 10 &amp; 25EC,…</a:t>
            </a:r>
          </a:p>
          <a:p>
            <a:pPr marL="0" indent="0">
              <a:buNone/>
            </a:pPr>
            <a:r>
              <a:rPr lang="en-US" sz="2800" b="1" dirty="0" smtClean="0">
                <a:latin typeface="Times New Roman" pitchFamily="18" charset="0"/>
                <a:cs typeface="Times New Roman" pitchFamily="18" charset="0"/>
              </a:rPr>
              <a:t>*</a:t>
            </a:r>
            <a:r>
              <a:rPr lang="vi-VN" sz="2800" b="1" dirty="0" smtClean="0">
                <a:latin typeface="Times New Roman" pitchFamily="18" charset="0"/>
                <a:cs typeface="Times New Roman" pitchFamily="18" charset="0"/>
              </a:rPr>
              <a:t>Lưu </a:t>
            </a:r>
            <a:r>
              <a:rPr lang="vi-VN" sz="2800" b="1" dirty="0">
                <a:latin typeface="Times New Roman" pitchFamily="18" charset="0"/>
                <a:cs typeface="Times New Roman" pitchFamily="18" charset="0"/>
              </a:rPr>
              <a:t>ý: </a:t>
            </a:r>
            <a:r>
              <a:rPr lang="vi-VN" sz="2800" dirty="0">
                <a:latin typeface="Times New Roman" pitchFamily="18" charset="0"/>
                <a:cs typeface="Times New Roman" pitchFamily="18" charset="0"/>
              </a:rPr>
              <a:t>Ngưng phun thuốc trước 15 ngày khi thu hoạch.</a:t>
            </a:r>
          </a:p>
          <a:p>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26070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6" name="Rectangle 5"/>
          <p:cNvSpPr/>
          <p:nvPr/>
        </p:nvSpPr>
        <p:spPr>
          <a:xfrm>
            <a:off x="685800" y="1676400"/>
            <a:ext cx="184731" cy="923330"/>
          </a:xfrm>
          <a:prstGeom prst="rect">
            <a:avLst/>
          </a:prstGeom>
          <a:noFill/>
        </p:spPr>
        <p:txBody>
          <a:bodyPr wrap="non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6" name="Picture 2" descr="Bọ xít nâu hại vải nhã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286000"/>
            <a:ext cx="3454542"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 y="4975577"/>
            <a:ext cx="4572000" cy="1846659"/>
          </a:xfrm>
          <a:prstGeom prst="rect">
            <a:avLst/>
          </a:prstGeom>
        </p:spPr>
        <p:txBody>
          <a:bodyPr>
            <a:spAutoFit/>
          </a:bodyPr>
          <a:lstStyle/>
          <a:p>
            <a:r>
              <a:rPr lang="en-US" sz="2400" i="1" u="sng" dirty="0" smtClean="0">
                <a:solidFill>
                  <a:srgbClr val="FF0000"/>
                </a:solidFill>
                <a:latin typeface="Times New Roman" pitchFamily="18" charset="0"/>
                <a:cs typeface="Times New Roman" pitchFamily="18" charset="0"/>
              </a:rPr>
              <a:t>2.Tác </a:t>
            </a:r>
            <a:r>
              <a:rPr lang="en-US" sz="2400" i="1" u="sng" dirty="0" err="1" smtClean="0">
                <a:solidFill>
                  <a:srgbClr val="FF0000"/>
                </a:solidFill>
                <a:latin typeface="Times New Roman" pitchFamily="18" charset="0"/>
                <a:cs typeface="Times New Roman" pitchFamily="18" charset="0"/>
              </a:rPr>
              <a:t>hại</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a:t>
            </a:r>
            <a:r>
              <a:rPr lang="vi-VN" dirty="0" smtClean="0">
                <a:latin typeface="Times New Roman" pitchFamily="18" charset="0"/>
                <a:cs typeface="Times New Roman" pitchFamily="18" charset="0"/>
              </a:rPr>
              <a:t>Bọ </a:t>
            </a:r>
            <a:r>
              <a:rPr lang="vi-VN" dirty="0">
                <a:latin typeface="Times New Roman" pitchFamily="18" charset="0"/>
                <a:cs typeface="Times New Roman" pitchFamily="18" charset="0"/>
              </a:rPr>
              <a:t>xít non và trưởng thành chính hút đọt non, cuống chùm hoa và cuống quả tạo thành các vết châm màu nâu đen. Lá khô cháy, hoa quả bị rụng. Khi quả lớn, bọ xít châm làm cho quả thối rụng.</a:t>
            </a:r>
            <a:endParaRPr lang="en-US" dirty="0">
              <a:latin typeface="Times New Roman" pitchFamily="18" charset="0"/>
              <a:cs typeface="Times New Roman" pitchFamily="18" charset="0"/>
            </a:endParaRPr>
          </a:p>
        </p:txBody>
      </p:sp>
      <p:sp>
        <p:nvSpPr>
          <p:cNvPr id="8" name="Rectangle 7"/>
          <p:cNvSpPr/>
          <p:nvPr/>
        </p:nvSpPr>
        <p:spPr>
          <a:xfrm>
            <a:off x="457200" y="1882423"/>
            <a:ext cx="4572000" cy="3093154"/>
          </a:xfrm>
          <a:prstGeom prst="rect">
            <a:avLst/>
          </a:prstGeom>
        </p:spPr>
        <p:txBody>
          <a:bodyPr>
            <a:spAutoFit/>
          </a:bodyPr>
          <a:lstStyle/>
          <a:p>
            <a:r>
              <a:rPr lang="en-US" sz="2400" i="1" u="sng" dirty="0" smtClean="0">
                <a:solidFill>
                  <a:srgbClr val="FF0000"/>
                </a:solidFill>
                <a:latin typeface="Times New Roman" pitchFamily="18" charset="0"/>
                <a:cs typeface="Times New Roman" pitchFamily="18" charset="0"/>
              </a:rPr>
              <a:t>1.Đặc </a:t>
            </a:r>
            <a:r>
              <a:rPr lang="en-US" sz="2400" i="1" u="sng" dirty="0" err="1" smtClean="0">
                <a:solidFill>
                  <a:srgbClr val="FF0000"/>
                </a:solidFill>
                <a:latin typeface="Times New Roman" pitchFamily="18" charset="0"/>
                <a:cs typeface="Times New Roman" pitchFamily="18" charset="0"/>
              </a:rPr>
              <a:t>điểm</a:t>
            </a:r>
            <a:r>
              <a:rPr lang="en-US" i="1" u="sng" dirty="0" smtClean="0">
                <a:solidFill>
                  <a:srgbClr val="FF0000"/>
                </a:solidFill>
                <a:latin typeface="Times New Roman" pitchFamily="18" charset="0"/>
                <a:cs typeface="Times New Roman" pitchFamily="18" charset="0"/>
              </a:rPr>
              <a:t/>
            </a:r>
            <a:br>
              <a:rPr lang="en-US" i="1" u="sng" dirty="0" smtClean="0">
                <a:solidFill>
                  <a:srgbClr val="FF0000"/>
                </a:solidFill>
                <a:latin typeface="Times New Roman" pitchFamily="18" charset="0"/>
                <a:cs typeface="Times New Roman" pitchFamily="18" charset="0"/>
              </a:rPr>
            </a:br>
            <a:r>
              <a:rPr lang="en-US" dirty="0" smtClean="0">
                <a:latin typeface="Times New Roman" pitchFamily="18" charset="0"/>
                <a:cs typeface="Times New Roman" pitchFamily="18" charset="0"/>
              </a:rPr>
              <a:t>-</a:t>
            </a:r>
            <a:r>
              <a:rPr lang="en-US" sz="1900" dirty="0" err="1" smtClean="0">
                <a:latin typeface="Times New Roman" pitchFamily="18" charset="0"/>
                <a:cs typeface="Times New Roman" pitchFamily="18" charset="0"/>
              </a:rPr>
              <a:t>Hình</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dạng:Con</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tr</a:t>
            </a:r>
            <a:r>
              <a:rPr lang="vi-VN" sz="1900" dirty="0" smtClean="0">
                <a:latin typeface="Times New Roman" pitchFamily="18" charset="0"/>
                <a:cs typeface="Times New Roman" pitchFamily="18" charset="0"/>
              </a:rPr>
              <a:t>ưởng </a:t>
            </a:r>
            <a:r>
              <a:rPr lang="vi-VN" sz="1900" dirty="0">
                <a:latin typeface="Times New Roman" pitchFamily="18" charset="0"/>
                <a:cs typeface="Times New Roman" pitchFamily="18" charset="0"/>
              </a:rPr>
              <a:t>thành cơ thể có màu vàng nâu hoặc màu nâu. Mảnh lưng cứng màu nâu đến nâu đậm. Mút cánh có màu nâu đen. Mặt bụng có lớp phấn </a:t>
            </a:r>
            <a:r>
              <a:rPr lang="vi-VN" sz="1900" dirty="0" smtClean="0">
                <a:latin typeface="Times New Roman" pitchFamily="18" charset="0"/>
                <a:cs typeface="Times New Roman" pitchFamily="18" charset="0"/>
              </a:rPr>
              <a:t>trắng</a:t>
            </a:r>
            <a:r>
              <a:rPr lang="en-US" sz="1900" dirty="0" smtClean="0">
                <a:latin typeface="Times New Roman" pitchFamily="18" charset="0"/>
                <a:cs typeface="Times New Roman" pitchFamily="18" charset="0"/>
              </a:rPr>
              <a:t/>
            </a:r>
            <a:br>
              <a:rPr lang="en-US" sz="1900" dirty="0" smtClean="0">
                <a:latin typeface="Times New Roman" pitchFamily="18" charset="0"/>
                <a:cs typeface="Times New Roman" pitchFamily="18" charset="0"/>
              </a:rPr>
            </a:br>
            <a:r>
              <a:rPr lang="en-US" sz="1900" dirty="0" smtClean="0">
                <a:latin typeface="Times New Roman" pitchFamily="18" charset="0"/>
                <a:cs typeface="Times New Roman" pitchFamily="18" charset="0"/>
              </a:rPr>
              <a:t>-</a:t>
            </a:r>
            <a:r>
              <a:rPr lang="en-US" sz="1900" dirty="0" err="1" smtClean="0">
                <a:latin typeface="Times New Roman" pitchFamily="18" charset="0"/>
                <a:cs typeface="Times New Roman" pitchFamily="18" charset="0"/>
              </a:rPr>
              <a:t>Sinh</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trưởng</a:t>
            </a:r>
            <a:r>
              <a:rPr lang="en-US" sz="1900" dirty="0" smtClean="0">
                <a:latin typeface="Times New Roman" pitchFamily="18" charset="0"/>
                <a:cs typeface="Times New Roman" pitchFamily="18" charset="0"/>
              </a:rPr>
              <a:t>:</a:t>
            </a:r>
            <a:r>
              <a:rPr lang="vi-VN" sz="1900" dirty="0" smtClean="0">
                <a:latin typeface="Times New Roman" pitchFamily="18" charset="0"/>
                <a:cs typeface="Times New Roman" pitchFamily="18" charset="0"/>
              </a:rPr>
              <a:t>Bọ </a:t>
            </a:r>
            <a:r>
              <a:rPr lang="vi-VN" sz="1900" dirty="0">
                <a:latin typeface="Times New Roman" pitchFamily="18" charset="0"/>
                <a:cs typeface="Times New Roman" pitchFamily="18" charset="0"/>
              </a:rPr>
              <a:t>xít trưởng thành qua đông trong tán cây, bụi </a:t>
            </a:r>
            <a:r>
              <a:rPr lang="vi-VN" sz="1900" dirty="0" smtClean="0">
                <a:latin typeface="Times New Roman" pitchFamily="18" charset="0"/>
                <a:cs typeface="Times New Roman" pitchFamily="18" charset="0"/>
              </a:rPr>
              <a:t>rậm.Tháng </a:t>
            </a:r>
            <a:r>
              <a:rPr lang="vi-VN" sz="1900" dirty="0">
                <a:latin typeface="Times New Roman" pitchFamily="18" charset="0"/>
                <a:cs typeface="Times New Roman" pitchFamily="18" charset="0"/>
              </a:rPr>
              <a:t>2-3 bọ xít đẻ trứng trên đọt non, chùm </a:t>
            </a:r>
            <a:r>
              <a:rPr lang="vi-VN" sz="1900" dirty="0" smtClean="0">
                <a:latin typeface="Times New Roman" pitchFamily="18" charset="0"/>
                <a:cs typeface="Times New Roman" pitchFamily="18" charset="0"/>
              </a:rPr>
              <a:t>hoa</a:t>
            </a:r>
            <a:r>
              <a:rPr lang="en-US" sz="1900" dirty="0" smtClean="0">
                <a:latin typeface="Times New Roman" pitchFamily="18" charset="0"/>
                <a:cs typeface="Times New Roman" pitchFamily="18" charset="0"/>
              </a:rPr>
              <a:t>.</a:t>
            </a:r>
            <a:r>
              <a:rPr lang="vi-VN" sz="1900" dirty="0" smtClean="0">
                <a:latin typeface="Times New Roman" pitchFamily="18" charset="0"/>
                <a:cs typeface="Times New Roman" pitchFamily="18" charset="0"/>
              </a:rPr>
              <a:t>Bọ </a:t>
            </a:r>
            <a:r>
              <a:rPr lang="vi-VN" sz="1900" dirty="0">
                <a:latin typeface="Times New Roman" pitchFamily="18" charset="0"/>
                <a:cs typeface="Times New Roman" pitchFamily="18" charset="0"/>
              </a:rPr>
              <a:t>xít non sau khi nở sống tập trung thành tập đoàn ít di chuyển. Tuổi lớn mới phân tán dần ra</a:t>
            </a:r>
            <a:endParaRPr lang="en-US" sz="1900" dirty="0">
              <a:latin typeface="Times New Roman" pitchFamily="18" charset="0"/>
              <a:cs typeface="Times New Roman" pitchFamily="18" charset="0"/>
            </a:endParaRPr>
          </a:p>
        </p:txBody>
      </p:sp>
      <p:sp>
        <p:nvSpPr>
          <p:cNvPr id="9" name="TextBox 8"/>
          <p:cNvSpPr txBox="1"/>
          <p:nvPr/>
        </p:nvSpPr>
        <p:spPr>
          <a:xfrm>
            <a:off x="457200" y="1381958"/>
            <a:ext cx="1603324" cy="584775"/>
          </a:xfrm>
          <a:prstGeom prst="rect">
            <a:avLst/>
          </a:prstGeom>
          <a:noFill/>
        </p:spPr>
        <p:txBody>
          <a:bodyPr wrap="none" rtlCol="0">
            <a:spAutoFit/>
          </a:bodyPr>
          <a:lstStyle/>
          <a:p>
            <a:r>
              <a:rPr lang="en-US" sz="3200" u="sng" dirty="0" smtClean="0">
                <a:solidFill>
                  <a:srgbClr val="00B050"/>
                </a:solidFill>
                <a:effectLst>
                  <a:outerShdw blurRad="38100" dist="38100" dir="2700000" algn="tl">
                    <a:srgbClr val="000000">
                      <a:alpha val="43137"/>
                    </a:srgbClr>
                  </a:outerShdw>
                </a:effectLst>
              </a:rPr>
              <a:t>II.BỌ XÍT</a:t>
            </a:r>
            <a:endParaRPr lang="en-US" sz="3200" u="sng"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498732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000"/>
                                        <p:tgtEl>
                                          <p:spTgt spid="8">
                                            <p:txEl>
                                              <p:pRg st="0" end="0"/>
                                            </p:txEl>
                                          </p:spTgt>
                                        </p:tgtEl>
                                      </p:cBhvr>
                                    </p:animEffect>
                                    <p:anim calcmode="lin" valueType="num">
                                      <p:cBhvr>
                                        <p:cTn id="13" dur="2000" fill="hold"/>
                                        <p:tgtEl>
                                          <p:spTgt spid="8">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Kết quả hình ảnh cho nền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2" y="0"/>
            <a:ext cx="915513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5029167" y="1783631"/>
            <a:ext cx="65" cy="146193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9500" b="0" i="0" u="none" strike="noStrike" cap="none" normalizeH="0" baseline="0" dirty="0" smtClean="0">
              <a:ln>
                <a:noFill/>
              </a:ln>
              <a:solidFill>
                <a:srgbClr val="116699"/>
              </a:solidFill>
              <a:effectLst/>
              <a:latin typeface="Noto Serif"/>
              <a:cs typeface="Arial" pitchFamily="34" charset="0"/>
            </a:endParaRPr>
          </a:p>
        </p:txBody>
      </p:sp>
      <p:pic>
        <p:nvPicPr>
          <p:cNvPr id="2052" name="Picture 4" descr="Trải bạt rung cây thu gom diệt bọ xí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499" y="3429000"/>
            <a:ext cx="4762500" cy="1981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2000" y="609600"/>
            <a:ext cx="6248400" cy="3046988"/>
          </a:xfrm>
          <a:prstGeom prst="rect">
            <a:avLst/>
          </a:prstGeom>
        </p:spPr>
        <p:txBody>
          <a:bodyPr wrap="square">
            <a:spAutoFit/>
          </a:bodyPr>
          <a:lstStyle/>
          <a:p>
            <a:r>
              <a:rPr lang="en-US" sz="2400" i="1" u="sng" dirty="0" smtClean="0">
                <a:solidFill>
                  <a:srgbClr val="FF0000"/>
                </a:solidFill>
                <a:latin typeface="Times New Roman" pitchFamily="18" charset="0"/>
                <a:cs typeface="Times New Roman" pitchFamily="18" charset="0"/>
              </a:rPr>
              <a:t>3.Biện </a:t>
            </a:r>
            <a:r>
              <a:rPr lang="en-US" sz="2400" i="1" u="sng" dirty="0" err="1" smtClean="0">
                <a:solidFill>
                  <a:srgbClr val="FF0000"/>
                </a:solidFill>
                <a:latin typeface="Times New Roman" pitchFamily="18" charset="0"/>
                <a:cs typeface="Times New Roman" pitchFamily="18" charset="0"/>
              </a:rPr>
              <a:t>pháp</a:t>
            </a: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a:t>
            </a:r>
            <a:r>
              <a:rPr lang="vi-VN" sz="2400" dirty="0" smtClean="0">
                <a:latin typeface="Times New Roman" pitchFamily="18" charset="0"/>
                <a:cs typeface="Times New Roman" pitchFamily="18" charset="0"/>
              </a:rPr>
              <a:t>Rung </a:t>
            </a:r>
            <a:r>
              <a:rPr lang="vi-VN" sz="2400" dirty="0">
                <a:latin typeface="Times New Roman" pitchFamily="18" charset="0"/>
                <a:cs typeface="Times New Roman" pitchFamily="18" charset="0"/>
              </a:rPr>
              <a:t>cây bắt bọ xít trưởng thành vào các đêm tối tháng 2-3 trời lạnh. (dưới gốc trải nilon hay quét sạch để dễ thu gom</a:t>
            </a:r>
            <a:r>
              <a:rPr lang="vi-VN" sz="2400" dirty="0" smtClean="0">
                <a:latin typeface="Times New Roman" pitchFamily="18" charset="0"/>
                <a:cs typeface="Times New Roman" pitchFamily="18" charset="0"/>
              </a:rPr>
              <a:t>)</a:t>
            </a:r>
            <a:r>
              <a:rPr lang="vi-VN" sz="2400" dirty="0"/>
              <a:t> </a:t>
            </a:r>
            <a:r>
              <a:rPr lang="en-US" sz="2400" dirty="0" smtClean="0"/>
              <a:t/>
            </a:r>
            <a:br>
              <a:rPr lang="en-US" sz="2400" dirty="0" smtClean="0"/>
            </a:br>
            <a:r>
              <a:rPr lang="en-US" sz="2400" dirty="0" smtClean="0">
                <a:latin typeface="Times New Roman" pitchFamily="18" charset="0"/>
                <a:cs typeface="Times New Roman" pitchFamily="18" charset="0"/>
              </a:rPr>
              <a:t>-</a:t>
            </a:r>
            <a:r>
              <a:rPr lang="vi-VN" sz="2400" dirty="0" smtClean="0">
                <a:latin typeface="Times New Roman" pitchFamily="18" charset="0"/>
                <a:cs typeface="Times New Roman" pitchFamily="18" charset="0"/>
              </a:rPr>
              <a:t>Ngắt </a:t>
            </a:r>
            <a:r>
              <a:rPr lang="vi-VN" sz="2400" dirty="0">
                <a:latin typeface="Times New Roman" pitchFamily="18" charset="0"/>
                <a:cs typeface="Times New Roman" pitchFamily="18" charset="0"/>
              </a:rPr>
              <a:t>đốt hặc giết các ổ trứng, ổ bọ xít non.</a:t>
            </a:r>
          </a:p>
          <a:p>
            <a:r>
              <a:rPr lang="vi-VN" sz="2400" dirty="0">
                <a:latin typeface="Times New Roman" pitchFamily="18" charset="0"/>
                <a:cs typeface="Times New Roman" pitchFamily="18" charset="0"/>
              </a:rPr>
              <a:t>- Sử dụng thuốc hoá </a:t>
            </a:r>
            <a:r>
              <a:rPr lang="vi-VN" sz="2400" dirty="0" smtClean="0">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Dipterex,Sherpa</a:t>
            </a:r>
            <a:r>
              <a:rPr lang="en-US" sz="2400" dirty="0" smtClean="0">
                <a:latin typeface="Times New Roman" pitchFamily="18" charset="0"/>
                <a:cs typeface="Times New Roman" pitchFamily="18" charset="0"/>
              </a:rPr>
              <a:t> 25EC…</a:t>
            </a:r>
            <a:endParaRPr lang="vi-VN"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16289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barn(inVertical)">
                                      <p:cBhvr>
                                        <p:cTn id="19"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64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17979" y="543068"/>
            <a:ext cx="4580356" cy="523220"/>
          </a:xfrm>
          <a:prstGeom prst="rect">
            <a:avLst/>
          </a:prstGeom>
        </p:spPr>
        <p:txBody>
          <a:bodyPr wrap="none">
            <a:spAutoFit/>
          </a:bodyPr>
          <a:lstStyle/>
          <a:p>
            <a:pPr algn="ctr"/>
            <a:r>
              <a:rPr lang="en-US" sz="2800" b="1" dirty="0">
                <a:ln w="1905"/>
                <a:solidFill>
                  <a:srgbClr val="FFC000"/>
                </a:solidFill>
                <a:effectLst>
                  <a:innerShdw blurRad="69850" dist="43180" dir="5400000">
                    <a:srgbClr val="000000">
                      <a:alpha val="65000"/>
                    </a:srgbClr>
                  </a:innerShdw>
                </a:effectLst>
              </a:rPr>
              <a:t>B</a:t>
            </a:r>
            <a:r>
              <a:rPr lang="en-US" sz="2800" b="1" dirty="0" smtClean="0">
                <a:ln w="1905"/>
                <a:solidFill>
                  <a:srgbClr val="FFC000"/>
                </a:solidFill>
                <a:effectLst>
                  <a:innerShdw blurRad="69850" dist="43180" dir="5400000">
                    <a:srgbClr val="000000">
                      <a:alpha val="65000"/>
                    </a:srgbClr>
                  </a:innerShdw>
                </a:effectLst>
              </a:rPr>
              <a:t>.SÂU </a:t>
            </a:r>
            <a:r>
              <a:rPr lang="en-US" sz="2800" b="1" dirty="0">
                <a:ln w="1905"/>
                <a:solidFill>
                  <a:srgbClr val="FFC000"/>
                </a:solidFill>
                <a:effectLst>
                  <a:innerShdw blurRad="69850" dist="43180" dir="5400000">
                    <a:srgbClr val="000000">
                      <a:alpha val="65000"/>
                    </a:srgbClr>
                  </a:innerShdw>
                </a:effectLst>
              </a:rPr>
              <a:t>GÂY BỆNH Ở </a:t>
            </a:r>
            <a:r>
              <a:rPr lang="en-US" sz="2800" b="1" dirty="0" smtClean="0">
                <a:ln w="1905"/>
                <a:solidFill>
                  <a:srgbClr val="FFC000"/>
                </a:solidFill>
                <a:effectLst>
                  <a:innerShdw blurRad="69850" dist="43180" dir="5400000">
                    <a:srgbClr val="000000">
                      <a:alpha val="65000"/>
                    </a:srgbClr>
                  </a:innerShdw>
                </a:effectLst>
              </a:rPr>
              <a:t>CÂY XOÀI </a:t>
            </a:r>
            <a:endParaRPr lang="en-US" sz="2800" b="1" dirty="0">
              <a:ln w="1905"/>
              <a:solidFill>
                <a:srgbClr val="FFC000"/>
              </a:solidFill>
              <a:effectLst>
                <a:innerShdw blurRad="69850" dist="43180" dir="5400000">
                  <a:srgbClr val="000000">
                    <a:alpha val="65000"/>
                  </a:srgbClr>
                </a:innerShdw>
              </a:effectLst>
            </a:endParaRPr>
          </a:p>
        </p:txBody>
      </p:sp>
      <p:sp>
        <p:nvSpPr>
          <p:cNvPr id="5" name="Rectangle 4"/>
          <p:cNvSpPr/>
          <p:nvPr/>
        </p:nvSpPr>
        <p:spPr>
          <a:xfrm>
            <a:off x="1371600" y="1002165"/>
            <a:ext cx="1496115" cy="400110"/>
          </a:xfrm>
          <a:prstGeom prst="rect">
            <a:avLst/>
          </a:prstGeom>
        </p:spPr>
        <p:txBody>
          <a:bodyPr wrap="none">
            <a:spAutoFit/>
          </a:bodyPr>
          <a:lstStyle/>
          <a:p>
            <a:pPr algn="ctr"/>
            <a:r>
              <a:rPr lang="en-US" sz="2000" b="1" i="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I.</a:t>
            </a:r>
            <a:r>
              <a:rPr lang="en-US" sz="2000" b="1" i="1" dirty="0">
                <a:solidFill>
                  <a:srgbClr val="FF0000"/>
                </a:solidFill>
              </a:rPr>
              <a:t> </a:t>
            </a:r>
            <a:r>
              <a:rPr lang="en-US" sz="2000" b="1" i="1" dirty="0" smtClean="0">
                <a:solidFill>
                  <a:srgbClr val="FF0000"/>
                </a:solidFill>
              </a:rPr>
              <a:t>BỌ CẮT LÁ</a:t>
            </a:r>
            <a:endParaRPr lang="en-US" sz="2000" b="1" i="1" dirty="0">
              <a:ln w="18415" cmpd="sng">
                <a:solidFill>
                  <a:srgbClr val="FFFFFF"/>
                </a:solidFill>
                <a:prstDash val="solid"/>
              </a:ln>
              <a:solidFill>
                <a:srgbClr val="FF0000"/>
              </a:solidFill>
              <a:effectLst>
                <a:outerShdw blurRad="63500" dir="3600000" algn="tl" rotWithShape="0">
                  <a:srgbClr val="000000">
                    <a:alpha val="70000"/>
                  </a:srgbClr>
                </a:outerShdw>
              </a:effectLst>
            </a:endParaRPr>
          </a:p>
        </p:txBody>
      </p:sp>
      <p:sp>
        <p:nvSpPr>
          <p:cNvPr id="6" name="Rectangle 5"/>
          <p:cNvSpPr/>
          <p:nvPr/>
        </p:nvSpPr>
        <p:spPr>
          <a:xfrm>
            <a:off x="1117979" y="1417638"/>
            <a:ext cx="4572000" cy="2646878"/>
          </a:xfrm>
          <a:prstGeom prst="rect">
            <a:avLst/>
          </a:prstGeom>
        </p:spPr>
        <p:txBody>
          <a:bodyPr>
            <a:spAutoFit/>
          </a:bodyPr>
          <a:lstStyle/>
          <a:p>
            <a:r>
              <a:rPr lang="en-US" sz="2000" i="1" u="sng" dirty="0" smtClean="0">
                <a:solidFill>
                  <a:srgbClr val="FF0000"/>
                </a:solidFill>
                <a:latin typeface="Times New Roman" pitchFamily="18" charset="0"/>
                <a:cs typeface="Times New Roman" pitchFamily="18" charset="0"/>
              </a:rPr>
              <a:t>1.Đặc </a:t>
            </a:r>
            <a:r>
              <a:rPr lang="en-US" sz="2000" i="1" u="sng" dirty="0" err="1" smtClean="0">
                <a:solidFill>
                  <a:srgbClr val="FF0000"/>
                </a:solidFill>
                <a:latin typeface="Times New Roman" pitchFamily="18" charset="0"/>
                <a:cs typeface="Times New Roman" pitchFamily="18" charset="0"/>
              </a:rPr>
              <a:t>điểm</a:t>
            </a:r>
            <a:r>
              <a:rPr lang="en-US" dirty="0" smtClean="0">
                <a:solidFill>
                  <a:srgbClr val="FF0000"/>
                </a:solidFill>
                <a:latin typeface="Times New Roman" pitchFamily="18" charset="0"/>
                <a:cs typeface="Times New Roman" pitchFamily="18" charset="0"/>
              </a:rPr>
              <a:t>:</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a:t>
            </a:r>
            <a:r>
              <a:rPr lang="en-US" sz="2000" dirty="0" err="1" smtClean="0">
                <a:latin typeface="Times New Roman" pitchFamily="18" charset="0"/>
                <a:cs typeface="Times New Roman" pitchFamily="18" charset="0"/>
              </a:rPr>
              <a:t>Hình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dạng</a:t>
            </a:r>
            <a:r>
              <a:rPr lang="en-US" sz="20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a:t>
            </a:r>
            <a:r>
              <a:rPr lang="vi-VN" dirty="0" smtClean="0">
                <a:latin typeface="Times New Roman" pitchFamily="18" charset="0"/>
                <a:cs typeface="Times New Roman" pitchFamily="18" charset="0"/>
              </a:rPr>
              <a:t>Con </a:t>
            </a:r>
            <a:r>
              <a:rPr lang="vi-VN" dirty="0">
                <a:latin typeface="Times New Roman" pitchFamily="18" charset="0"/>
                <a:cs typeface="Times New Roman" pitchFamily="18" charset="0"/>
              </a:rPr>
              <a:t>cái thân dài 5mm cánh cứng màu đen có nhiều lông, miệng kéo dài như 1 cái </a:t>
            </a:r>
            <a:r>
              <a:rPr lang="vi-VN" dirty="0" smtClean="0">
                <a:latin typeface="Times New Roman" pitchFamily="18" charset="0"/>
                <a:cs typeface="Times New Roman" pitchFamily="18" charset="0"/>
              </a:rPr>
              <a:t>vòi</a:t>
            </a:r>
            <a:r>
              <a:rPr lang="en-US" dirty="0" smtClean="0">
                <a:latin typeface="Times New Roman" pitchFamily="18" charset="0"/>
                <a:cs typeface="Times New Roman" pitchFamily="18" charset="0"/>
              </a:rPr>
              <a:t>,r</a:t>
            </a:r>
            <a:r>
              <a:rPr lang="vi-VN" dirty="0" smtClean="0">
                <a:latin typeface="Times New Roman" pitchFamily="18" charset="0"/>
                <a:cs typeface="Times New Roman" pitchFamily="18" charset="0"/>
              </a:rPr>
              <a:t>âu </a:t>
            </a:r>
            <a:r>
              <a:rPr lang="vi-VN" dirty="0">
                <a:latin typeface="Times New Roman" pitchFamily="18" charset="0"/>
                <a:cs typeface="Times New Roman" pitchFamily="18" charset="0"/>
              </a:rPr>
              <a:t>đầu màu đen</a:t>
            </a:r>
            <a:r>
              <a:rPr lang="vi-VN"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vi-VN"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t>
            </a:r>
            <a:r>
              <a:rPr lang="vi-VN" dirty="0" smtClean="0">
                <a:latin typeface="Times New Roman" pitchFamily="18" charset="0"/>
                <a:cs typeface="Times New Roman" pitchFamily="18" charset="0"/>
              </a:rPr>
              <a:t>Con </a:t>
            </a:r>
            <a:r>
              <a:rPr lang="vi-VN" dirty="0">
                <a:latin typeface="Times New Roman" pitchFamily="18" charset="0"/>
                <a:cs typeface="Times New Roman" pitchFamily="18" charset="0"/>
              </a:rPr>
              <a:t>đực thân dài 4,5mm, vòi ngắn hơn, cánh cứng màu nâu, viền cánh màu đen. Cả con cái và con đực ở phần đầu và ngực đều có màu đỏ cam.</a:t>
            </a:r>
            <a:endParaRPr lang="en-US" dirty="0">
              <a:latin typeface="Times New Roman" pitchFamily="18" charset="0"/>
              <a:cs typeface="Times New Roman" pitchFamily="18" charset="0"/>
            </a:endParaRPr>
          </a:p>
        </p:txBody>
      </p:sp>
      <p:sp>
        <p:nvSpPr>
          <p:cNvPr id="8" name="Rectangle 7"/>
          <p:cNvSpPr/>
          <p:nvPr/>
        </p:nvSpPr>
        <p:spPr>
          <a:xfrm>
            <a:off x="1117979" y="3995441"/>
            <a:ext cx="4572000" cy="2616101"/>
          </a:xfrm>
          <a:prstGeom prst="rect">
            <a:avLst/>
          </a:prstGeom>
        </p:spPr>
        <p:txBody>
          <a:bodyPr>
            <a:spAutoFit/>
          </a:bodyPr>
          <a:lstStyle/>
          <a:p>
            <a:r>
              <a:rPr lang="en-US" sz="2000" dirty="0" smtClean="0">
                <a:latin typeface="Times New Roman" pitchFamily="18" charset="0"/>
                <a:cs typeface="Times New Roman" pitchFamily="18" charset="0"/>
              </a:rPr>
              <a:t>-</a:t>
            </a:r>
            <a:r>
              <a:rPr lang="en-US" sz="2000" dirty="0" err="1" smtClean="0">
                <a:latin typeface="Times New Roman" pitchFamily="18" charset="0"/>
                <a:cs typeface="Times New Roman" pitchFamily="18" charset="0"/>
              </a:rPr>
              <a:t>Sinh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trưởng</a:t>
            </a:r>
            <a:r>
              <a:rPr lang="en-US" sz="2000" dirty="0" smtClean="0">
                <a:latin typeface="Times New Roman" pitchFamily="18" charset="0"/>
                <a:cs typeface="Times New Roman" pitchFamily="18" charset="0"/>
              </a:rPr>
              <a:t>:</a:t>
            </a:r>
            <a:r>
              <a:rPr lang="vi-VN" dirty="0" smtClean="0">
                <a:latin typeface="Times New Roman" pitchFamily="18" charset="0"/>
                <a:cs typeface="Times New Roman" pitchFamily="18" charset="0"/>
              </a:rPr>
              <a:t>Bọ </a:t>
            </a:r>
            <a:r>
              <a:rPr lang="vi-VN" dirty="0">
                <a:latin typeface="Times New Roman" pitchFamily="18" charset="0"/>
                <a:cs typeface="Times New Roman" pitchFamily="18" charset="0"/>
              </a:rPr>
              <a:t>trưởng thành bay nhanh và rơi xuống đất khi bị động.Trứng đẻ rải rác dọc theo gân chính của lá non, trên 1 lá có từ 10-30 trứng. Sau khi đẻ trứng xong, bọ lớn cắn ngang lá ngay phía trên các vị trí đẻ trứng. Phần lá bị cắt mang theo trứng sẽ rơi xuống đất. Sâu non sau khi nở đục từ gân chính ra mép lá, ăn phần mô lá và chừa lại 1 lớp màng mỏng phía trên lá. Sâu non đẩy sức chui xuống đất hóa nhộng</a:t>
            </a:r>
            <a:endParaRPr lang="en-US" dirty="0">
              <a:latin typeface="Times New Roman" pitchFamily="18" charset="0"/>
              <a:cs typeface="Times New Roman" pitchFamily="18" charset="0"/>
            </a:endParaRPr>
          </a:p>
        </p:txBody>
      </p:sp>
      <p:pic>
        <p:nvPicPr>
          <p:cNvPr id="3074" name="Picture 2" descr="http://tstcantho.com/upload/UserFiles/Image/bac%20si%20cay%20trong/sau_xoai/s%C3%A2u_xoai%20%2812%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7178" y="1801970"/>
            <a:ext cx="2876625" cy="19036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tstcantho.com/upload/UserFiles/Image/bac%20si%20cay%20trong/sau_xoai/s%C3%A2u_xoai%20%281%2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2697" y="3705620"/>
            <a:ext cx="2781106" cy="1620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953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ipe(down)">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074"/>
                                        </p:tgtEl>
                                        <p:attrNameLst>
                                          <p:attrName>style.visibility</p:attrName>
                                        </p:attrNameLst>
                                      </p:cBhvr>
                                      <p:to>
                                        <p:strVal val="visible"/>
                                      </p:to>
                                    </p:set>
                                    <p:animEffect transition="in" filter="wipe(down)">
                                      <p:cBhvr>
                                        <p:cTn id="31" dur="500"/>
                                        <p:tgtEl>
                                          <p:spTgt spid="3074"/>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076"/>
                                        </p:tgtEl>
                                        <p:attrNameLst>
                                          <p:attrName>style.visibility</p:attrName>
                                        </p:attrNameLst>
                                      </p:cBhvr>
                                      <p:to>
                                        <p:strVal val="visible"/>
                                      </p:to>
                                    </p:set>
                                    <p:anim calcmode="lin" valueType="num">
                                      <p:cBhvr additive="base">
                                        <p:cTn id="36" dur="500" fill="hold"/>
                                        <p:tgtEl>
                                          <p:spTgt spid="3076"/>
                                        </p:tgtEl>
                                        <p:attrNameLst>
                                          <p:attrName>ppt_x</p:attrName>
                                        </p:attrNameLst>
                                      </p:cBhvr>
                                      <p:tavLst>
                                        <p:tav tm="0">
                                          <p:val>
                                            <p:strVal val="#ppt_x"/>
                                          </p:val>
                                        </p:tav>
                                        <p:tav tm="100000">
                                          <p:val>
                                            <p:strVal val="#ppt_x"/>
                                          </p:val>
                                        </p:tav>
                                      </p:tavLst>
                                    </p:anim>
                                    <p:anim calcmode="lin" valueType="num">
                                      <p:cBhvr additive="base">
                                        <p:cTn id="37"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fade">
                                      <p:cBhvr>
                                        <p:cTn id="42" dur="1000"/>
                                        <p:tgtEl>
                                          <p:spTgt spid="8">
                                            <p:txEl>
                                              <p:pRg st="0" end="0"/>
                                            </p:txEl>
                                          </p:spTgt>
                                        </p:tgtEl>
                                      </p:cBhvr>
                                    </p:animEffect>
                                    <p:anim calcmode="lin" valueType="num">
                                      <p:cBhvr>
                                        <p:cTn id="4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Kết quả hình ảnh cho nền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29" y="-10350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9600" y="1143000"/>
            <a:ext cx="5181600" cy="4647426"/>
          </a:xfrm>
          <a:prstGeom prst="rect">
            <a:avLst/>
          </a:prstGeom>
        </p:spPr>
        <p:txBody>
          <a:bodyPr wrap="square">
            <a:spAutoFit/>
          </a:bodyPr>
          <a:lstStyle/>
          <a:p>
            <a:r>
              <a:rPr lang="en-US" sz="2000" dirty="0" smtClean="0">
                <a:solidFill>
                  <a:srgbClr val="FF0000"/>
                </a:solidFill>
                <a:latin typeface="Times New Roman" pitchFamily="18" charset="0"/>
                <a:cs typeface="Times New Roman" pitchFamily="18" charset="0"/>
              </a:rPr>
              <a:t>2.Tác </a:t>
            </a:r>
            <a:r>
              <a:rPr lang="en-US" sz="2000" dirty="0" err="1" smtClean="0">
                <a:solidFill>
                  <a:srgbClr val="FF0000"/>
                </a:solidFill>
                <a:latin typeface="Times New Roman" pitchFamily="18" charset="0"/>
                <a:cs typeface="Times New Roman" pitchFamily="18" charset="0"/>
              </a:rPr>
              <a:t>hại</a:t>
            </a:r>
            <a:r>
              <a:rPr lang="en-US" sz="2000" dirty="0" smtClean="0">
                <a:solidFill>
                  <a:srgbClr val="FF0000"/>
                </a:solidFill>
                <a:latin typeface="Times New Roman" pitchFamily="18" charset="0"/>
                <a:cs typeface="Times New Roman" pitchFamily="18" charset="0"/>
              </a:rPr>
              <a:t>:</a:t>
            </a:r>
          </a:p>
          <a:p>
            <a:r>
              <a:rPr lang="en-US" sz="2000" dirty="0">
                <a:latin typeface="Times New Roman" pitchFamily="18" charset="0"/>
                <a:cs typeface="Times New Roman" pitchFamily="18" charset="0"/>
              </a:rPr>
              <a:t>-</a:t>
            </a:r>
            <a:r>
              <a:rPr lang="vi-VN" sz="2000" dirty="0" smtClean="0">
                <a:latin typeface="Times New Roman" pitchFamily="18" charset="0"/>
                <a:cs typeface="Times New Roman" pitchFamily="18" charset="0"/>
              </a:rPr>
              <a:t>Tác </a:t>
            </a:r>
            <a:r>
              <a:rPr lang="vi-VN" sz="2000" dirty="0">
                <a:latin typeface="Times New Roman" pitchFamily="18" charset="0"/>
                <a:cs typeface="Times New Roman" pitchFamily="18" charset="0"/>
              </a:rPr>
              <a:t>hại chủ yếu do bọ trưởng thành cắt lá và gặm lá non làm khuyết hoặc đứt cả lá, cành non có thể bị trụi lá, ảnh hưởng đến sinh trưởng và ra hoa kết </a:t>
            </a:r>
            <a:r>
              <a:rPr lang="vi-VN" sz="2000" dirty="0" smtClean="0">
                <a:latin typeface="Times New Roman" pitchFamily="18" charset="0"/>
                <a:cs typeface="Times New Roman" pitchFamily="18" charset="0"/>
              </a:rPr>
              <a:t>quả</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solidFill>
                  <a:srgbClr val="FF0000"/>
                </a:solidFill>
                <a:latin typeface="Times New Roman" pitchFamily="18" charset="0"/>
                <a:cs typeface="Times New Roman" pitchFamily="18" charset="0"/>
              </a:rPr>
              <a:t>3.Biện </a:t>
            </a:r>
            <a:r>
              <a:rPr lang="en-US" sz="2000" dirty="0" err="1" smtClean="0">
                <a:solidFill>
                  <a:srgbClr val="FF0000"/>
                </a:solidFill>
                <a:latin typeface="Times New Roman" pitchFamily="18" charset="0"/>
                <a:cs typeface="Times New Roman" pitchFamily="18" charset="0"/>
              </a:rPr>
              <a:t>pháp</a:t>
            </a:r>
            <a:r>
              <a:rPr lang="en-US" sz="2000" dirty="0" smtClean="0">
                <a:solidFill>
                  <a:srgbClr val="FF0000"/>
                </a:solidFill>
                <a:latin typeface="Times New Roman" pitchFamily="18" charset="0"/>
                <a:cs typeface="Times New Roman" pitchFamily="18" charset="0"/>
              </a:rPr>
              <a:t/>
            </a:r>
            <a:br>
              <a:rPr lang="en-US" sz="2000" dirty="0" smtClean="0">
                <a:solidFill>
                  <a:srgbClr val="FF0000"/>
                </a:solidFill>
                <a:latin typeface="Times New Roman" pitchFamily="18" charset="0"/>
                <a:cs typeface="Times New Roman" pitchFamily="18" charset="0"/>
              </a:rPr>
            </a:br>
            <a:r>
              <a:rPr lang="vi-VN" sz="2000" dirty="0">
                <a:latin typeface="Times New Roman" pitchFamily="18" charset="0"/>
                <a:cs typeface="Times New Roman" pitchFamily="18" charset="0"/>
              </a:rPr>
              <a:t>+Thu gom thiêu hủy các lá non bị cắt rơi xuống đất</a:t>
            </a:r>
          </a:p>
          <a:p>
            <a:r>
              <a:rPr lang="vi-VN" sz="2000" dirty="0">
                <a:latin typeface="Times New Roman" pitchFamily="18" charset="0"/>
                <a:cs typeface="Times New Roman" pitchFamily="18" charset="0"/>
              </a:rPr>
              <a:t>+Những vường bị hại nặng nên cày xới đất phía dưới tán lá cây bị hại để diệt nhộng</a:t>
            </a:r>
          </a:p>
          <a:p>
            <a:r>
              <a:rPr lang="vi-VN" sz="2000" dirty="0">
                <a:latin typeface="Times New Roman" pitchFamily="18" charset="0"/>
                <a:cs typeface="Times New Roman" pitchFamily="18" charset="0"/>
              </a:rPr>
              <a:t>+Khi sâu trường thành phát sinh nhiều dùng các thuốc trị sâu thông thường để </a:t>
            </a:r>
            <a:r>
              <a:rPr lang="vi-VN" sz="2000" dirty="0" smtClean="0">
                <a:latin typeface="Times New Roman" pitchFamily="18" charset="0"/>
                <a:cs typeface="Times New Roman" pitchFamily="18" charset="0"/>
              </a:rPr>
              <a:t>phun</a:t>
            </a:r>
            <a:r>
              <a:rPr lang="en-US" sz="2000" dirty="0" smtClean="0">
                <a:latin typeface="Times New Roman" pitchFamily="18" charset="0"/>
                <a:cs typeface="Times New Roman" pitchFamily="18" charset="0"/>
              </a:rPr>
              <a:t>:</a:t>
            </a:r>
            <a:r>
              <a:rPr lang="en-US" sz="2000" dirty="0"/>
              <a:t>ACE </a:t>
            </a:r>
            <a:r>
              <a:rPr lang="en-US" sz="2000" dirty="0" smtClean="0"/>
              <a:t>5CE, </a:t>
            </a:r>
            <a:r>
              <a:rPr lang="en-US" sz="2000" dirty="0"/>
              <a:t>ANITOX </a:t>
            </a:r>
            <a:r>
              <a:rPr lang="en-US" sz="2000" dirty="0" smtClean="0"/>
              <a:t>50SC…</a:t>
            </a:r>
            <a:endParaRPr lang="vi-VN" sz="2000"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pic>
        <p:nvPicPr>
          <p:cNvPr id="2050" name="Picture 2" descr="Kết quả hình ảnh cho biện pháp phòng bọ cắt lá"/>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7761" y="1156447"/>
            <a:ext cx="3347898" cy="2510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65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5" presetID="16" presetClass="entr" presetSubtype="21"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barn(inVertical)">
                                      <p:cBhvr>
                                        <p:cTn id="20" dur="500"/>
                                        <p:tgtEl>
                                          <p:spTgt spid="4">
                                            <p:txEl>
                                              <p:pRg st="2" end="2"/>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barn(inVertical)">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8" name="Picture 4" descr="Kết quả hình ảnh cho nền powerpoint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1" y="-8965"/>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7975" y="185179"/>
            <a:ext cx="2383987" cy="461665"/>
          </a:xfrm>
          <a:prstGeom prst="rect">
            <a:avLst/>
          </a:prstGeom>
        </p:spPr>
        <p:txBody>
          <a:bodyPr wrap="none">
            <a:spAutoFit/>
          </a:bodyPr>
          <a:lstStyle/>
          <a:p>
            <a:pPr algn="ctr"/>
            <a:r>
              <a:rPr lang="en-US" sz="24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II.Rầy</a:t>
            </a:r>
            <a:r>
              <a:rPr lang="en-US" sz="24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4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bông</a:t>
            </a:r>
            <a:r>
              <a:rPr lang="en-US" sz="24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4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xoài</a:t>
            </a:r>
            <a:endParaRPr lang="en-US" sz="2400" dirty="0">
              <a:ln w="18415" cmpd="sng">
                <a:solidFill>
                  <a:srgbClr val="FFFFFF"/>
                </a:solidFill>
                <a:prstDash val="solid"/>
              </a:ln>
              <a:solidFill>
                <a:srgbClr val="FF0000"/>
              </a:solidFill>
              <a:effectLst>
                <a:outerShdw blurRad="63500" dir="3600000" algn="tl" rotWithShape="0">
                  <a:srgbClr val="000000">
                    <a:alpha val="70000"/>
                  </a:srgbClr>
                </a:outerShdw>
              </a:effectLst>
            </a:endParaRPr>
          </a:p>
        </p:txBody>
      </p:sp>
      <p:sp>
        <p:nvSpPr>
          <p:cNvPr id="4" name="Rectangle 3"/>
          <p:cNvSpPr/>
          <p:nvPr/>
        </p:nvSpPr>
        <p:spPr>
          <a:xfrm>
            <a:off x="475129" y="646844"/>
            <a:ext cx="4134949" cy="4616648"/>
          </a:xfrm>
          <a:prstGeom prst="rect">
            <a:avLst/>
          </a:prstGeom>
          <a:noFill/>
        </p:spPr>
        <p:txBody>
          <a:bodyPr wrap="square" lIns="91440" tIns="45720" rIns="91440" bIns="45720">
            <a:spAutoFit/>
          </a:bodyPr>
          <a:lstStyle/>
          <a:p>
            <a:r>
              <a:rPr lang="en-US" sz="2000" b="1" i="1" dirty="0" smtClean="0">
                <a:solidFill>
                  <a:srgbClr val="FF0000"/>
                </a:solidFill>
              </a:rPr>
              <a:t>1.Đặc </a:t>
            </a:r>
            <a:r>
              <a:rPr lang="en-US" sz="2000" b="1" i="1" dirty="0" err="1" smtClean="0">
                <a:solidFill>
                  <a:srgbClr val="FF0000"/>
                </a:solidFill>
              </a:rPr>
              <a:t>điểm</a:t>
            </a:r>
            <a:r>
              <a:rPr lang="en-US" sz="2000" b="1" i="1" dirty="0" smtClean="0">
                <a:solidFill>
                  <a:srgbClr val="FF0000"/>
                </a:solidFill>
              </a:rPr>
              <a:t/>
            </a:r>
            <a:br>
              <a:rPr lang="en-US" sz="2000" b="1" i="1" dirty="0" smtClean="0">
                <a:solidFill>
                  <a:srgbClr val="FF0000"/>
                </a:solidFill>
              </a:rPr>
            </a:br>
            <a:r>
              <a:rPr lang="en-US" sz="2000" b="1" i="1" dirty="0" smtClean="0"/>
              <a:t>-</a:t>
            </a:r>
            <a:r>
              <a:rPr lang="en-US" sz="2000" i="1" dirty="0" err="1" smtClean="0"/>
              <a:t>Hình</a:t>
            </a:r>
            <a:r>
              <a:rPr lang="en-US" sz="2000" i="1" dirty="0" smtClean="0"/>
              <a:t> </a:t>
            </a:r>
            <a:r>
              <a:rPr lang="en-US" sz="2000" i="1" dirty="0" err="1" smtClean="0"/>
              <a:t>dạng</a:t>
            </a:r>
            <a:r>
              <a:rPr lang="en-US" sz="2000" i="1" dirty="0" smtClean="0"/>
              <a:t>:</a:t>
            </a:r>
            <a:r>
              <a:rPr lang="vi-VN" dirty="0" smtClean="0"/>
              <a:t>Rầy </a:t>
            </a:r>
            <a:r>
              <a:rPr lang="vi-VN" dirty="0"/>
              <a:t>bông xoài có màu xanh nâu, đầu tròn, cơ thể giống như cái </a:t>
            </a:r>
            <a:r>
              <a:rPr lang="vi-VN" dirty="0" smtClean="0"/>
              <a:t>nêm.Ấu </a:t>
            </a:r>
            <a:r>
              <a:rPr lang="vi-VN" dirty="0"/>
              <a:t>trùng mới nở dài khoảng 0,5 </a:t>
            </a:r>
            <a:r>
              <a:rPr lang="vi-VN" dirty="0" smtClean="0"/>
              <a:t>mm,màu </a:t>
            </a:r>
            <a:r>
              <a:rPr lang="vi-VN" dirty="0"/>
              <a:t>vàng nâu nhạt, hai mắt </a:t>
            </a:r>
            <a:r>
              <a:rPr lang="vi-VN" dirty="0" smtClean="0"/>
              <a:t>đỏ.Thành </a:t>
            </a:r>
            <a:r>
              <a:rPr lang="vi-VN" dirty="0"/>
              <a:t>trùng dài 4 – 5 mm, màu nâu </a:t>
            </a:r>
            <a:r>
              <a:rPr lang="vi-VN" dirty="0" smtClean="0"/>
              <a:t>xanh</a:t>
            </a:r>
            <a:r>
              <a:rPr lang="en-US" dirty="0" smtClean="0"/>
              <a:t/>
            </a:r>
            <a:br>
              <a:rPr lang="en-US" dirty="0" smtClean="0"/>
            </a:br>
            <a:r>
              <a:rPr lang="en-US" dirty="0" smtClean="0"/>
              <a:t/>
            </a:r>
            <a:br>
              <a:rPr lang="en-US" dirty="0" smtClean="0"/>
            </a:br>
            <a:r>
              <a:rPr lang="en-US" dirty="0" smtClean="0"/>
              <a:t>-</a:t>
            </a:r>
            <a:r>
              <a:rPr lang="en-US" sz="2000" i="1" dirty="0" err="1" smtClean="0"/>
              <a:t>Sinh</a:t>
            </a:r>
            <a:r>
              <a:rPr lang="en-US" sz="2000" i="1" dirty="0" smtClean="0"/>
              <a:t> </a:t>
            </a:r>
            <a:r>
              <a:rPr lang="en-US" sz="2000" i="1" dirty="0" err="1" smtClean="0"/>
              <a:t>trưởng</a:t>
            </a:r>
            <a:r>
              <a:rPr lang="en-US" sz="2000" i="1" dirty="0" smtClean="0"/>
              <a:t>: </a:t>
            </a:r>
            <a:r>
              <a:rPr lang="vi-VN" dirty="0" smtClean="0"/>
              <a:t>Rầy </a:t>
            </a:r>
            <a:r>
              <a:rPr lang="vi-VN" dirty="0"/>
              <a:t>cái đẻ 100 – 200 trứng. Trứng đẻ từng quả một, có màu trắng sữa, đẻ cạn trong phần mềm của bông, cuống bông, gân lá, cuống chồi non. Thời gian ủ trứng 5 – 6 </a:t>
            </a:r>
            <a:r>
              <a:rPr lang="vi-VN" dirty="0" smtClean="0"/>
              <a:t>ng</a:t>
            </a:r>
            <a:r>
              <a:rPr lang="en-US" dirty="0" err="1" smtClean="0"/>
              <a:t>ày</a:t>
            </a:r>
            <a:r>
              <a:rPr lang="en-US" dirty="0" smtClean="0"/>
              <a:t>.</a:t>
            </a:r>
            <a:r>
              <a:rPr lang="vi-VN" dirty="0" smtClean="0"/>
              <a:t>Cả </a:t>
            </a:r>
            <a:r>
              <a:rPr lang="vi-VN" dirty="0"/>
              <a:t>ấu trùng lẫn thành trùng đều chích hút nhựa bông, lá non… Nhưng gây hại chủ yếu trên bông</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AutoShape 4" descr="Kết quả hình ảnh cho gif powerpoint đẹ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descr="http://www.spchcmc.vn/FCKeditor/img/image/BSCayTrong/ThuocSau/2019/Raybongxoai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4803" y="1401006"/>
            <a:ext cx="4484148"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79478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arn(inVertical)">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animEffect transition="in" filter="wipe(down)">
                                      <p:cBhvr>
                                        <p:cTn id="2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AutoShape 2" descr="Kết quả hình ảnh cho nền powerpoint đẹ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Kết quả hình ảnh cho nền powerpoint đẹ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Kết quả hình ảnh cho nền powerpoint đẹp"/>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Hình ảnh có liên qua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Hình ảnh có liên qua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Content Placeholder 9"/>
          <p:cNvSpPr>
            <a:spLocks noGrp="1"/>
          </p:cNvSpPr>
          <p:nvPr>
            <p:ph idx="1"/>
          </p:nvPr>
        </p:nvSpPr>
        <p:spPr/>
        <p:txBody>
          <a:bodyPr/>
          <a:lstStyle/>
          <a:p>
            <a:endParaRPr lang="en-US"/>
          </a:p>
        </p:txBody>
      </p:sp>
      <p:pic>
        <p:nvPicPr>
          <p:cNvPr id="2060" name="Picture 1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2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746125" y="1371600"/>
            <a:ext cx="3646831" cy="369332"/>
          </a:xfrm>
          <a:prstGeom prst="rect">
            <a:avLst/>
          </a:prstGeom>
          <a:noFill/>
        </p:spPr>
        <p:txBody>
          <a:bodyPr wrap="square" lIns="91440" tIns="45720" rIns="91440" bIns="45720">
            <a:spAutoFit/>
          </a:bodyPr>
          <a:lstStyle/>
          <a:p>
            <a:r>
              <a:rPr lang="vi-VN" dirty="0" smtClean="0"/>
              <a:t>.</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TextBox 2"/>
          <p:cNvSpPr txBox="1"/>
          <p:nvPr/>
        </p:nvSpPr>
        <p:spPr>
          <a:xfrm>
            <a:off x="768350" y="-1845"/>
            <a:ext cx="1288879" cy="461665"/>
          </a:xfrm>
          <a:prstGeom prst="rect">
            <a:avLst/>
          </a:prstGeom>
          <a:noFill/>
        </p:spPr>
        <p:txBody>
          <a:bodyPr wrap="none" rtlCol="0">
            <a:spAutoFit/>
          </a:bodyPr>
          <a:lstStyle/>
          <a:p>
            <a:r>
              <a:rPr lang="en-US" sz="2400" b="1" i="1" u="sng" dirty="0" smtClean="0">
                <a:solidFill>
                  <a:srgbClr val="FF0000"/>
                </a:solidFill>
              </a:rPr>
              <a:t>2.Tác </a:t>
            </a:r>
            <a:r>
              <a:rPr lang="en-US" sz="2400" b="1" i="1" u="sng" dirty="0" err="1" smtClean="0">
                <a:solidFill>
                  <a:srgbClr val="FF0000"/>
                </a:solidFill>
              </a:rPr>
              <a:t>hại</a:t>
            </a:r>
            <a:endParaRPr lang="en-US" sz="2400" b="1" i="1" u="sng" dirty="0">
              <a:solidFill>
                <a:srgbClr val="FF0000"/>
              </a:solidFill>
            </a:endParaRPr>
          </a:p>
        </p:txBody>
      </p:sp>
      <p:sp>
        <p:nvSpPr>
          <p:cNvPr id="9" name="Rectangle 8"/>
          <p:cNvSpPr/>
          <p:nvPr/>
        </p:nvSpPr>
        <p:spPr>
          <a:xfrm>
            <a:off x="612775" y="584537"/>
            <a:ext cx="4572000" cy="2031325"/>
          </a:xfrm>
          <a:prstGeom prst="rect">
            <a:avLst/>
          </a:prstGeom>
        </p:spPr>
        <p:txBody>
          <a:bodyPr>
            <a:spAutoFit/>
          </a:bodyPr>
          <a:lstStyle/>
          <a:p>
            <a:r>
              <a:rPr lang="en-US" dirty="0" smtClean="0">
                <a:solidFill>
                  <a:srgbClr val="131F2E"/>
                </a:solidFill>
                <a:latin typeface="Roboto Condensed"/>
              </a:rPr>
              <a:t>-</a:t>
            </a:r>
            <a:r>
              <a:rPr lang="vi-VN" dirty="0" smtClean="0">
                <a:solidFill>
                  <a:srgbClr val="131F2E"/>
                </a:solidFill>
                <a:latin typeface="Roboto Condensed"/>
              </a:rPr>
              <a:t>Rầy </a:t>
            </a:r>
            <a:r>
              <a:rPr lang="vi-VN" dirty="0">
                <a:solidFill>
                  <a:srgbClr val="131F2E"/>
                </a:solidFill>
                <a:latin typeface="Roboto Condensed"/>
              </a:rPr>
              <a:t>đẻ trứng, chích hút bông làm bông khô, </a:t>
            </a:r>
            <a:r>
              <a:rPr lang="vi-VN" dirty="0" smtClean="0">
                <a:solidFill>
                  <a:srgbClr val="131F2E"/>
                </a:solidFill>
                <a:latin typeface="Roboto Condensed"/>
              </a:rPr>
              <a:t>rụng</a:t>
            </a:r>
            <a:r>
              <a:rPr lang="en-US" dirty="0" smtClean="0">
                <a:solidFill>
                  <a:srgbClr val="131F2E"/>
                </a:solidFill>
                <a:latin typeface="Roboto Condensed"/>
              </a:rPr>
              <a:t/>
            </a:r>
            <a:br>
              <a:rPr lang="en-US" dirty="0" smtClean="0">
                <a:solidFill>
                  <a:srgbClr val="131F2E"/>
                </a:solidFill>
                <a:latin typeface="Roboto Condensed"/>
              </a:rPr>
            </a:br>
            <a:r>
              <a:rPr lang="en-US" dirty="0" smtClean="0">
                <a:solidFill>
                  <a:srgbClr val="131F2E"/>
                </a:solidFill>
                <a:latin typeface="Roboto Condensed"/>
              </a:rPr>
              <a:t>-</a:t>
            </a:r>
            <a:r>
              <a:rPr lang="en-US" dirty="0">
                <a:solidFill>
                  <a:srgbClr val="131F2E"/>
                </a:solidFill>
                <a:latin typeface="Roboto Condensed"/>
              </a:rPr>
              <a:t>N</a:t>
            </a:r>
            <a:r>
              <a:rPr lang="vi-VN" dirty="0" smtClean="0">
                <a:solidFill>
                  <a:srgbClr val="131F2E"/>
                </a:solidFill>
                <a:latin typeface="Roboto Condensed"/>
              </a:rPr>
              <a:t>goài </a:t>
            </a:r>
            <a:r>
              <a:rPr lang="vi-VN" dirty="0">
                <a:solidFill>
                  <a:srgbClr val="131F2E"/>
                </a:solidFill>
                <a:latin typeface="Roboto Condensed"/>
              </a:rPr>
              <a:t>ra dịch nhựa tươm ra từ vết chích hút, cộng với chất thải của rầy trên lá, bông, cành tạo điều kiện thuận lợi cho nấm </a:t>
            </a:r>
            <a:r>
              <a:rPr lang="vi-VN" dirty="0" smtClean="0">
                <a:solidFill>
                  <a:srgbClr val="131F2E"/>
                </a:solidFill>
                <a:latin typeface="Roboto Condensed"/>
              </a:rPr>
              <a:t>phát triển,che </a:t>
            </a:r>
            <a:r>
              <a:rPr lang="vi-VN" dirty="0">
                <a:solidFill>
                  <a:srgbClr val="131F2E"/>
                </a:solidFill>
                <a:latin typeface="Roboto Condensed"/>
              </a:rPr>
              <a:t>phủ bề mặt lá, ảnh hưởng đến quang hợp.</a:t>
            </a:r>
            <a:endParaRPr lang="en-US" dirty="0"/>
          </a:p>
        </p:txBody>
      </p:sp>
      <p:sp>
        <p:nvSpPr>
          <p:cNvPr id="13" name="TextBox 12"/>
          <p:cNvSpPr txBox="1"/>
          <p:nvPr/>
        </p:nvSpPr>
        <p:spPr>
          <a:xfrm>
            <a:off x="612775" y="2898433"/>
            <a:ext cx="1699504" cy="461665"/>
          </a:xfrm>
          <a:prstGeom prst="rect">
            <a:avLst/>
          </a:prstGeom>
          <a:noFill/>
        </p:spPr>
        <p:txBody>
          <a:bodyPr wrap="none" rtlCol="0">
            <a:spAutoFit/>
          </a:bodyPr>
          <a:lstStyle/>
          <a:p>
            <a:r>
              <a:rPr lang="en-US" sz="2400" b="1" i="1" u="sng" dirty="0" smtClean="0">
                <a:solidFill>
                  <a:srgbClr val="FF0000"/>
                </a:solidFill>
              </a:rPr>
              <a:t>3.Biện </a:t>
            </a:r>
            <a:r>
              <a:rPr lang="en-US" sz="2400" b="1" i="1" u="sng" dirty="0" err="1" smtClean="0">
                <a:solidFill>
                  <a:srgbClr val="FF0000"/>
                </a:solidFill>
              </a:rPr>
              <a:t>pháp</a:t>
            </a:r>
            <a:endParaRPr lang="en-US" sz="2400" b="1" i="1" u="sng" dirty="0">
              <a:solidFill>
                <a:srgbClr val="FF0000"/>
              </a:solidFill>
            </a:endParaRPr>
          </a:p>
        </p:txBody>
      </p:sp>
      <p:sp>
        <p:nvSpPr>
          <p:cNvPr id="14" name="Rectangle 13"/>
          <p:cNvSpPr/>
          <p:nvPr/>
        </p:nvSpPr>
        <p:spPr>
          <a:xfrm>
            <a:off x="612775" y="3373545"/>
            <a:ext cx="4572000" cy="2308324"/>
          </a:xfrm>
          <a:prstGeom prst="rect">
            <a:avLst/>
          </a:prstGeom>
        </p:spPr>
        <p:txBody>
          <a:bodyPr>
            <a:spAutoFit/>
          </a:bodyPr>
          <a:lstStyle/>
          <a:p>
            <a:pPr algn="just"/>
            <a:r>
              <a:rPr lang="vi-VN" dirty="0">
                <a:solidFill>
                  <a:srgbClr val="131F2E"/>
                </a:solidFill>
                <a:latin typeface="Roboto Condensed"/>
              </a:rPr>
              <a:t>-Không trồng dầy. Không bón thừa phân đạm, bón cân đối NPK. Sau thu hoạch nên tỉa cành, vệ sinh vườn cho thông thoáng giúp hạn chế rầy tích lũy mật số và gây hại.</a:t>
            </a:r>
          </a:p>
          <a:p>
            <a:pPr algn="just"/>
            <a:r>
              <a:rPr lang="vi-VN" dirty="0">
                <a:solidFill>
                  <a:srgbClr val="131F2E"/>
                </a:solidFill>
                <a:latin typeface="Roboto Condensed"/>
              </a:rPr>
              <a:t>-Bẫy đèn trước khi ra bông 1 - 2 tuần. </a:t>
            </a:r>
            <a:r>
              <a:rPr lang="en-US" dirty="0" smtClean="0">
                <a:solidFill>
                  <a:srgbClr val="131F2E"/>
                </a:solidFill>
                <a:latin typeface="Roboto Condensed"/>
              </a:rPr>
              <a:t/>
            </a:r>
            <a:br>
              <a:rPr lang="en-US" dirty="0" smtClean="0">
                <a:solidFill>
                  <a:srgbClr val="131F2E"/>
                </a:solidFill>
                <a:latin typeface="Roboto Condensed"/>
              </a:rPr>
            </a:br>
            <a:r>
              <a:rPr lang="en-US" dirty="0" smtClean="0">
                <a:solidFill>
                  <a:srgbClr val="131F2E"/>
                </a:solidFill>
                <a:latin typeface="Roboto Condensed"/>
              </a:rPr>
              <a:t>-P</a:t>
            </a:r>
            <a:r>
              <a:rPr lang="vi-VN" dirty="0" smtClean="0">
                <a:solidFill>
                  <a:srgbClr val="131F2E"/>
                </a:solidFill>
                <a:latin typeface="Roboto Condensed"/>
              </a:rPr>
              <a:t>hun </a:t>
            </a:r>
            <a:r>
              <a:rPr lang="vi-VN" dirty="0">
                <a:solidFill>
                  <a:srgbClr val="131F2E"/>
                </a:solidFill>
                <a:latin typeface="Roboto Condensed"/>
              </a:rPr>
              <a:t>ngừa thuốc đặc trị </a:t>
            </a:r>
            <a:r>
              <a:rPr lang="vi-VN" dirty="0" smtClean="0">
                <a:solidFill>
                  <a:srgbClr val="131F2E"/>
                </a:solidFill>
                <a:latin typeface="Roboto Condensed"/>
              </a:rPr>
              <a:t>rầy </a:t>
            </a:r>
            <a:r>
              <a:rPr lang="vi-VN" dirty="0">
                <a:solidFill>
                  <a:srgbClr val="131F2E"/>
                </a:solidFill>
                <a:latin typeface="Roboto Condensed"/>
              </a:rPr>
              <a:t>lột </a:t>
            </a:r>
            <a:r>
              <a:rPr lang="vi-VN" dirty="0" smtClean="0">
                <a:solidFill>
                  <a:srgbClr val="131F2E"/>
                </a:solidFill>
                <a:latin typeface="Roboto Condensed"/>
              </a:rPr>
              <a:t>xác </a:t>
            </a:r>
            <a:r>
              <a:rPr lang="vi-VN" dirty="0">
                <a:solidFill>
                  <a:srgbClr val="131F2E"/>
                </a:solidFill>
                <a:latin typeface="Roboto Condensed"/>
              </a:rPr>
              <a:t>như Butyl 10WP, 400 SC, 400WDG</a:t>
            </a:r>
            <a:r>
              <a:rPr lang="vi-VN" dirty="0" smtClean="0">
                <a:solidFill>
                  <a:srgbClr val="131F2E"/>
                </a:solidFill>
                <a:latin typeface="Roboto Condensed"/>
              </a:rPr>
              <a:t>,</a:t>
            </a:r>
            <a:r>
              <a:rPr lang="en-US" dirty="0" smtClean="0">
                <a:solidFill>
                  <a:srgbClr val="131F2E"/>
                </a:solidFill>
                <a:latin typeface="Roboto Condensed"/>
              </a:rPr>
              <a:t>…</a:t>
            </a:r>
            <a:endParaRPr lang="vi-VN" b="0" i="0" dirty="0">
              <a:solidFill>
                <a:srgbClr val="131F2E"/>
              </a:solidFill>
              <a:effectLst/>
              <a:latin typeface="Roboto Condensed"/>
            </a:endParaRPr>
          </a:p>
        </p:txBody>
      </p:sp>
      <p:pic>
        <p:nvPicPr>
          <p:cNvPr id="4098" name="Picture 2" descr="http://www.spchcmc.vn/FCKeditor/img/image/BSCayTrong/ThuocSau/2019/Raybongxoai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0233" y="-102417"/>
            <a:ext cx="2757210" cy="2845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655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Effect transition="in" filter="barn(inVertical)">
                                      <p:cBhvr>
                                        <p:cTn id="18" dur="500"/>
                                        <p:tgtEl>
                                          <p:spTgt spid="1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wipe(down)">
                                      <p:cBhvr>
                                        <p:cTn id="23" dur="500"/>
                                        <p:tgtEl>
                                          <p:spTgt spid="14">
                                            <p:txEl>
                                              <p:pRg st="0" end="0"/>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14">
                                            <p:txEl>
                                              <p:pRg st="1" end="1"/>
                                            </p:txEl>
                                          </p:spTgt>
                                        </p:tgtEl>
                                        <p:attrNameLst>
                                          <p:attrName>style.visibility</p:attrName>
                                        </p:attrNameLst>
                                      </p:cBhvr>
                                      <p:to>
                                        <p:strVal val="visible"/>
                                      </p:to>
                                    </p:set>
                                    <p:animEffect transition="in" filter="wipe(down)">
                                      <p:cBhvr>
                                        <p:cTn id="26" dur="500"/>
                                        <p:tgtEl>
                                          <p:spTgt spid="1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098"/>
                                        </p:tgtEl>
                                        <p:attrNameLst>
                                          <p:attrName>style.visibility</p:attrName>
                                        </p:attrNameLst>
                                      </p:cBhvr>
                                      <p:to>
                                        <p:strVal val="visible"/>
                                      </p:to>
                                    </p:set>
                                    <p:animEffect transition="in" filter="fade">
                                      <p:cBhvr>
                                        <p:cTn id="31" dur="1000"/>
                                        <p:tgtEl>
                                          <p:spTgt spid="4098"/>
                                        </p:tgtEl>
                                      </p:cBhvr>
                                    </p:animEffect>
                                    <p:anim calcmode="lin" valueType="num">
                                      <p:cBhvr>
                                        <p:cTn id="32" dur="1000" fill="hold"/>
                                        <p:tgtEl>
                                          <p:spTgt spid="4098"/>
                                        </p:tgtEl>
                                        <p:attrNameLst>
                                          <p:attrName>ppt_x</p:attrName>
                                        </p:attrNameLst>
                                      </p:cBhvr>
                                      <p:tavLst>
                                        <p:tav tm="0">
                                          <p:val>
                                            <p:strVal val="#ppt_x"/>
                                          </p:val>
                                        </p:tav>
                                        <p:tav tm="100000">
                                          <p:val>
                                            <p:strVal val="#ppt_x"/>
                                          </p:val>
                                        </p:tav>
                                      </p:tavLst>
                                    </p:anim>
                                    <p:anim calcmode="lin" valueType="num">
                                      <p:cBhvr>
                                        <p:cTn id="33"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TotalTime>
  <Words>403</Words>
  <Application>Microsoft Office PowerPoint</Application>
  <PresentationFormat>On-screen Show (4:3)</PresentationFormat>
  <Paragraphs>47</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2.BIỆN PHÁP</vt:lpstr>
      <vt:lpstr>PowerPoint Presentation</vt:lpstr>
      <vt:lpstr>PowerPoint Presentation</vt:lpstr>
      <vt:lpstr>PowerPoint Presentation</vt:lpstr>
      <vt:lpstr>PowerPoint Presentation</vt:lpstr>
      <vt:lpstr>PowerPoint Presentation</vt:lpstr>
      <vt:lpstr>PowerPoint Presentation</vt:lpstr>
      <vt:lpstr>Phạm Manh</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Lenovo</cp:lastModifiedBy>
  <cp:revision>36</cp:revision>
  <dcterms:created xsi:type="dcterms:W3CDTF">2020-01-05T12:47:28Z</dcterms:created>
  <dcterms:modified xsi:type="dcterms:W3CDTF">2020-03-06T14:10:11Z</dcterms:modified>
</cp:coreProperties>
</file>